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87" r:id="rId9"/>
    <p:sldId id="263" r:id="rId10"/>
    <p:sldId id="264" r:id="rId11"/>
    <p:sldId id="293" r:id="rId12"/>
    <p:sldId id="265" r:id="rId13"/>
    <p:sldId id="288" r:id="rId14"/>
    <p:sldId id="266" r:id="rId15"/>
    <p:sldId id="281" r:id="rId16"/>
    <p:sldId id="268" r:id="rId17"/>
    <p:sldId id="294" r:id="rId18"/>
    <p:sldId id="296" r:id="rId19"/>
    <p:sldId id="295" r:id="rId20"/>
    <p:sldId id="269" r:id="rId21"/>
    <p:sldId id="282" r:id="rId22"/>
    <p:sldId id="276" r:id="rId23"/>
    <p:sldId id="277" r:id="rId24"/>
    <p:sldId id="278" r:id="rId25"/>
    <p:sldId id="279" r:id="rId26"/>
    <p:sldId id="292" r:id="rId2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18/09/1445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18/09/1445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18/09/1445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18/09/1445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18/09/1445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18/09/1445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18/09/1445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18/09/1445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18/09/1445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18/09/1445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18/09/1445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18/09/1445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1124744"/>
            <a:ext cx="7772400" cy="1470025"/>
          </a:xfrm>
        </p:spPr>
        <p:txBody>
          <a:bodyPr/>
          <a:lstStyle/>
          <a:p>
            <a:r>
              <a:rPr lang="ar-IQ" dirty="0" smtClean="0"/>
              <a:t>استصلاح التربة العملي</a:t>
            </a:r>
            <a:br>
              <a:rPr lang="ar-IQ" dirty="0" smtClean="0"/>
            </a:br>
            <a:r>
              <a:rPr lang="ar-IQ" dirty="0" smtClean="0"/>
              <a:t>المحاضرة الربعة </a:t>
            </a:r>
            <a:endParaRPr lang="en-US" dirty="0"/>
          </a:p>
        </p:txBody>
      </p:sp>
      <p:sp>
        <p:nvSpPr>
          <p:cNvPr id="3" name="عنوان فرعي 2"/>
          <p:cNvSpPr>
            <a:spLocks noGrp="1"/>
          </p:cNvSpPr>
          <p:nvPr>
            <p:ph type="subTitle" idx="1"/>
          </p:nvPr>
        </p:nvSpPr>
        <p:spPr>
          <a:xfrm>
            <a:off x="1371600" y="3212976"/>
            <a:ext cx="6400800" cy="2425824"/>
          </a:xfrm>
        </p:spPr>
        <p:txBody>
          <a:bodyPr>
            <a:normAutofit/>
          </a:bodyPr>
          <a:lstStyle/>
          <a:p>
            <a:r>
              <a:rPr lang="ar-IQ" sz="4000" dirty="0">
                <a:solidFill>
                  <a:srgbClr val="FF0000"/>
                </a:solidFill>
              </a:rPr>
              <a:t>ادارة الاراضي المستصلحة</a:t>
            </a:r>
          </a:p>
          <a:p>
            <a:r>
              <a:rPr lang="ar-IQ" sz="4000" dirty="0" smtClean="0">
                <a:solidFill>
                  <a:srgbClr val="FF0000"/>
                </a:solidFill>
              </a:rPr>
              <a:t>د. أمين حسين جبل </a:t>
            </a:r>
            <a:endParaRPr lang="en-US" sz="4000" dirty="0">
              <a:solidFill>
                <a:srgbClr val="FF0000"/>
              </a:solidFill>
            </a:endParaRPr>
          </a:p>
        </p:txBody>
      </p:sp>
    </p:spTree>
    <p:extLst>
      <p:ext uri="{BB962C8B-B14F-4D97-AF65-F5344CB8AC3E}">
        <p14:creationId xmlns:p14="http://schemas.microsoft.com/office/powerpoint/2010/main" val="2869049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10000"/>
          </a:bodyPr>
          <a:lstStyle/>
          <a:p>
            <a:pPr marL="0" indent="0" algn="just">
              <a:lnSpc>
                <a:spcPct val="150000"/>
              </a:lnSpc>
              <a:buNone/>
            </a:pPr>
            <a:r>
              <a:rPr lang="ar-IQ" dirty="0"/>
              <a:t>اعلاه كفاءة، وفعلاً بدء بتصنيع أشكال </a:t>
            </a:r>
            <a:r>
              <a:rPr lang="ar-IQ" dirty="0" err="1"/>
              <a:t>سمادية</a:t>
            </a:r>
            <a:r>
              <a:rPr lang="ar-IQ" dirty="0"/>
              <a:t> عديدة أقل </a:t>
            </a:r>
            <a:r>
              <a:rPr lang="ar-IQ" dirty="0" smtClean="0"/>
              <a:t>تعرضاً </a:t>
            </a:r>
            <a:r>
              <a:rPr lang="ar-IQ" dirty="0"/>
              <a:t>للغسل والفقدان ومثال ذلك اليوريا المغطاة بالكبريت. وبالفعل فقد اشارت نتائج تجاربنا (علي </a:t>
            </a:r>
            <a:r>
              <a:rPr lang="ar-IQ" dirty="0" err="1"/>
              <a:t>عطيوي</a:t>
            </a:r>
            <a:r>
              <a:rPr lang="ar-IQ" dirty="0"/>
              <a:t> واخرون </a:t>
            </a:r>
            <a:r>
              <a:rPr lang="ar-IQ" dirty="0" smtClean="0"/>
              <a:t>(1986)، </a:t>
            </a:r>
            <a:r>
              <a:rPr lang="ar-IQ" dirty="0"/>
              <a:t>ان اليوريا المغطاة بالكبريت كانت </a:t>
            </a:r>
            <a:r>
              <a:rPr lang="ar-IQ" dirty="0" smtClean="0"/>
              <a:t>أقل من </a:t>
            </a:r>
            <a:r>
              <a:rPr lang="ar-IQ" dirty="0"/>
              <a:t>المصادر السمادية النتروجينية الأخرى (اليوريا العادية وكبريتات الأمونيوم ونترات البوتاسيوم ) تعرضاً للغسل والفقدان واكثرها كفاءة </a:t>
            </a:r>
            <a:r>
              <a:rPr lang="ar-IQ" dirty="0" smtClean="0"/>
              <a:t>بأمداد </a:t>
            </a:r>
            <a:r>
              <a:rPr lang="ar-IQ" dirty="0"/>
              <a:t>النبات </a:t>
            </a:r>
            <a:r>
              <a:rPr lang="ar-IQ" dirty="0" smtClean="0"/>
              <a:t>بالنتروجين </a:t>
            </a:r>
          </a:p>
          <a:p>
            <a:pPr marL="0" indent="0" algn="ctr">
              <a:lnSpc>
                <a:spcPct val="150000"/>
              </a:lnSpc>
              <a:buNone/>
            </a:pPr>
            <a:r>
              <a:rPr lang="ar-IQ" b="1" u="sng" dirty="0" smtClean="0">
                <a:solidFill>
                  <a:srgbClr val="0070C0"/>
                </a:solidFill>
              </a:rPr>
              <a:t> السيطرة على التوازن الملحي في الترب المستصلحة </a:t>
            </a:r>
          </a:p>
          <a:p>
            <a:pPr marL="0" indent="0" algn="just">
              <a:lnSpc>
                <a:spcPct val="150000"/>
              </a:lnSpc>
              <a:buNone/>
            </a:pPr>
            <a:r>
              <a:rPr lang="ar-IQ" dirty="0" smtClean="0"/>
              <a:t>ان </a:t>
            </a:r>
            <a:r>
              <a:rPr lang="ar-IQ" dirty="0"/>
              <a:t>ما انجز خلال عملية الغسل ومرحلة الاستزراع </a:t>
            </a:r>
            <a:r>
              <a:rPr lang="ar-IQ" dirty="0" smtClean="0"/>
              <a:t>هو مجرد </a:t>
            </a:r>
            <a:r>
              <a:rPr lang="ar-IQ" dirty="0"/>
              <a:t>غسل الاملاح من بعض الطبقات او الافاق العلوية للمقد ولا تزال هذه الترب تقع على ماء ارضي مالح نسبياً ولا يمكن تحليته (إعذابه ) </a:t>
            </a:r>
            <a:r>
              <a:rPr lang="ar-IQ" dirty="0" smtClean="0"/>
              <a:t>الا بعد فترة</a:t>
            </a:r>
            <a:endParaRPr lang="en-US" dirty="0"/>
          </a:p>
        </p:txBody>
      </p:sp>
    </p:spTree>
    <p:extLst>
      <p:ext uri="{BB962C8B-B14F-4D97-AF65-F5344CB8AC3E}">
        <p14:creationId xmlns:p14="http://schemas.microsoft.com/office/powerpoint/2010/main" val="35135120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marL="0" indent="0">
              <a:lnSpc>
                <a:spcPct val="150000"/>
              </a:lnSpc>
              <a:buNone/>
            </a:pPr>
            <a:endParaRPr lang="ar-IQ" dirty="0" smtClean="0"/>
          </a:p>
          <a:p>
            <a:pPr marL="0" indent="0">
              <a:lnSpc>
                <a:spcPct val="150000"/>
              </a:lnSpc>
              <a:buNone/>
            </a:pPr>
            <a:r>
              <a:rPr lang="ar-IQ" dirty="0" smtClean="0"/>
              <a:t>زمنية </a:t>
            </a:r>
            <a:r>
              <a:rPr lang="ar-IQ" dirty="0"/>
              <a:t>طويلة نسبيا ربما 5-10 سنة وذلك باستخدام أسلوب زراعي كثيف بوجود شبكة فعالة للبزل تضمن حركة وغسل الاملاح باتجاه أسفل التربة، كما ان مياه الري التي تستعمل لري هذه الأراضي تحمل معها كميات كبيره من الاملاح سنوياً، يمكن ان تتراكم هذه الأملاح في طبقة الجذور، وذلك بعد امتصاص الماء من قبل النبات أو بعد تبخره. </a:t>
            </a:r>
            <a:endParaRPr lang="en-US" dirty="0"/>
          </a:p>
        </p:txBody>
      </p:sp>
    </p:spTree>
    <p:extLst>
      <p:ext uri="{BB962C8B-B14F-4D97-AF65-F5344CB8AC3E}">
        <p14:creationId xmlns:p14="http://schemas.microsoft.com/office/powerpoint/2010/main" val="37017698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marL="0" indent="0" algn="just">
              <a:lnSpc>
                <a:spcPct val="150000"/>
              </a:lnSpc>
              <a:buNone/>
            </a:pPr>
            <a:endParaRPr lang="ar-IQ" dirty="0" smtClean="0"/>
          </a:p>
          <a:p>
            <a:pPr marL="0" indent="0" algn="just">
              <a:lnSpc>
                <a:spcPct val="150000"/>
              </a:lnSpc>
              <a:buNone/>
            </a:pPr>
            <a:r>
              <a:rPr lang="ar-IQ" dirty="0" smtClean="0"/>
              <a:t>وهذا </a:t>
            </a:r>
            <a:r>
              <a:rPr lang="ar-IQ" dirty="0"/>
              <a:t>يعني ان هذه الترب يمكن ان </a:t>
            </a:r>
            <a:r>
              <a:rPr lang="ar-IQ" dirty="0" smtClean="0"/>
              <a:t>تتملح مرة ثانية </a:t>
            </a:r>
            <a:r>
              <a:rPr lang="ar-IQ" dirty="0"/>
              <a:t>أو ما يطلق على مثل هذه الظاهرة </a:t>
            </a:r>
            <a:r>
              <a:rPr lang="ar-IQ" dirty="0" smtClean="0"/>
              <a:t>بعملية </a:t>
            </a:r>
            <a:r>
              <a:rPr lang="ar-IQ" dirty="0"/>
              <a:t>عودة </a:t>
            </a:r>
            <a:r>
              <a:rPr lang="ar-IQ" dirty="0" smtClean="0"/>
              <a:t>التملح </a:t>
            </a:r>
            <a:r>
              <a:rPr lang="ar-IQ" dirty="0"/>
              <a:t>(</a:t>
            </a:r>
            <a:r>
              <a:rPr lang="it-IT" dirty="0" smtClean="0"/>
              <a:t>Re</a:t>
            </a:r>
            <a:r>
              <a:rPr lang="en-US" dirty="0" smtClean="0"/>
              <a:t>s</a:t>
            </a:r>
            <a:r>
              <a:rPr lang="it-IT" dirty="0" smtClean="0"/>
              <a:t>alinization</a:t>
            </a:r>
            <a:r>
              <a:rPr lang="ar-IQ" dirty="0" smtClean="0"/>
              <a:t>) نتيجة </a:t>
            </a:r>
            <a:r>
              <a:rPr lang="ar-IQ" dirty="0"/>
              <a:t>حدوث اختلال في التوازن </a:t>
            </a:r>
            <a:r>
              <a:rPr lang="ar-IQ" dirty="0" smtClean="0"/>
              <a:t>المائي </a:t>
            </a:r>
            <a:r>
              <a:rPr lang="ar-IQ" dirty="0"/>
              <a:t>والملحي للتربة أو نتيجة أي أهمال في صيانة وتشغيل شبكة </a:t>
            </a:r>
            <a:r>
              <a:rPr lang="ar-IQ" dirty="0" smtClean="0"/>
              <a:t>البزل لذلك تعتبر </a:t>
            </a:r>
            <a:r>
              <a:rPr lang="ar-IQ" dirty="0"/>
              <a:t>المحافظة على التوازن </a:t>
            </a:r>
            <a:r>
              <a:rPr lang="ar-IQ" dirty="0" smtClean="0"/>
              <a:t>الملحي</a:t>
            </a:r>
            <a:r>
              <a:rPr lang="it-IT" dirty="0" smtClean="0"/>
              <a:t>Salt balance)</a:t>
            </a:r>
            <a:r>
              <a:rPr lang="ar-IQ" dirty="0" smtClean="0"/>
              <a:t>) في </a:t>
            </a:r>
            <a:r>
              <a:rPr lang="ar-IQ" dirty="0"/>
              <a:t>التربة أحد المتطلبات </a:t>
            </a:r>
            <a:r>
              <a:rPr lang="ar-IQ" dirty="0" smtClean="0"/>
              <a:t>لصيانة </a:t>
            </a:r>
            <a:r>
              <a:rPr lang="ar-IQ" dirty="0"/>
              <a:t>الأراضي المستصلحة، </a:t>
            </a:r>
            <a:r>
              <a:rPr lang="ar-IQ" dirty="0" smtClean="0">
                <a:solidFill>
                  <a:srgbClr val="FF0000"/>
                </a:solidFill>
              </a:rPr>
              <a:t>ويقصد </a:t>
            </a:r>
            <a:r>
              <a:rPr lang="ar-IQ" dirty="0" smtClean="0">
                <a:solidFill>
                  <a:srgbClr val="0070C0"/>
                </a:solidFill>
              </a:rPr>
              <a:t>بالتوازن </a:t>
            </a:r>
            <a:r>
              <a:rPr lang="ar-IQ" dirty="0">
                <a:solidFill>
                  <a:srgbClr val="0070C0"/>
                </a:solidFill>
              </a:rPr>
              <a:t>الملحي </a:t>
            </a:r>
            <a:r>
              <a:rPr lang="ar-IQ" dirty="0">
                <a:solidFill>
                  <a:srgbClr val="FF0000"/>
                </a:solidFill>
              </a:rPr>
              <a:t>هو المحافظة على مستوى معين للملوحة في طبقة الجذور </a:t>
            </a:r>
            <a:r>
              <a:rPr lang="ar-IQ" dirty="0" smtClean="0">
                <a:solidFill>
                  <a:srgbClr val="FF0000"/>
                </a:solidFill>
              </a:rPr>
              <a:t>او اي </a:t>
            </a:r>
            <a:r>
              <a:rPr lang="ar-IQ" dirty="0">
                <a:solidFill>
                  <a:srgbClr val="FF0000"/>
                </a:solidFill>
              </a:rPr>
              <a:t>طبقة من طبقات التربة خلال </a:t>
            </a:r>
            <a:r>
              <a:rPr lang="ar-IQ" dirty="0" smtClean="0">
                <a:solidFill>
                  <a:srgbClr val="FF0000"/>
                </a:solidFill>
              </a:rPr>
              <a:t>فترة</a:t>
            </a:r>
            <a:endParaRPr lang="it-IT" dirty="0">
              <a:solidFill>
                <a:srgbClr val="FF0000"/>
              </a:solidFill>
            </a:endParaRPr>
          </a:p>
        </p:txBody>
      </p:sp>
    </p:spTree>
    <p:extLst>
      <p:ext uri="{BB962C8B-B14F-4D97-AF65-F5344CB8AC3E}">
        <p14:creationId xmlns:p14="http://schemas.microsoft.com/office/powerpoint/2010/main" val="168172764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741368"/>
          </a:xfrm>
        </p:spPr>
        <p:txBody>
          <a:bodyPr>
            <a:normAutofit lnSpcReduction="10000"/>
          </a:bodyPr>
          <a:lstStyle/>
          <a:p>
            <a:pPr marL="0" indent="0">
              <a:lnSpc>
                <a:spcPct val="150000"/>
              </a:lnSpc>
              <a:buNone/>
            </a:pPr>
            <a:r>
              <a:rPr lang="ar-IQ" dirty="0" smtClean="0">
                <a:solidFill>
                  <a:srgbClr val="FF0000"/>
                </a:solidFill>
              </a:rPr>
              <a:t>زمنية معينة أو موسم زراعي معين ولمساحة معينة</a:t>
            </a:r>
            <a:r>
              <a:rPr lang="ar-IQ" dirty="0" smtClean="0"/>
              <a:t>، </a:t>
            </a:r>
            <a:r>
              <a:rPr lang="ar-IQ" dirty="0"/>
              <a:t>بعبارة أخرى ان كميه الاملاح الداخلة الى التربة يجب ان تساوي كمية الاملاح الخارجة منها </a:t>
            </a:r>
            <a:r>
              <a:rPr lang="ar-IQ" dirty="0" smtClean="0"/>
              <a:t>ورياضياً </a:t>
            </a:r>
            <a:r>
              <a:rPr lang="ar-IQ" dirty="0"/>
              <a:t>يعبر عن ذلك في </a:t>
            </a:r>
            <a:r>
              <a:rPr lang="ar-IQ" dirty="0" smtClean="0"/>
              <a:t>الاراضي </a:t>
            </a:r>
            <a:r>
              <a:rPr lang="ar-IQ" dirty="0"/>
              <a:t>المروية، والتي تشكل فيها كمية الأمطار الساقطة كمية ضئيلة يمكن أهمالها بالمعادلة التالية:</a:t>
            </a:r>
          </a:p>
          <a:p>
            <a:pPr marL="0" indent="0" algn="l" rtl="0">
              <a:lnSpc>
                <a:spcPct val="150000"/>
              </a:lnSpc>
              <a:buNone/>
            </a:pPr>
            <a:r>
              <a:rPr lang="en-US" dirty="0" err="1" smtClean="0">
                <a:solidFill>
                  <a:srgbClr val="C00000"/>
                </a:solidFill>
              </a:rPr>
              <a:t>I.Ci</a:t>
            </a:r>
            <a:r>
              <a:rPr lang="en-US" dirty="0" smtClean="0">
                <a:solidFill>
                  <a:srgbClr val="C00000"/>
                </a:solidFill>
              </a:rPr>
              <a:t>= </a:t>
            </a:r>
            <a:r>
              <a:rPr lang="en-US" dirty="0" err="1" smtClean="0">
                <a:solidFill>
                  <a:srgbClr val="C00000"/>
                </a:solidFill>
              </a:rPr>
              <a:t>E.Ce</a:t>
            </a:r>
            <a:r>
              <a:rPr lang="en-US" dirty="0">
                <a:solidFill>
                  <a:srgbClr val="C00000"/>
                </a:solidFill>
              </a:rPr>
              <a:t>+</a:t>
            </a:r>
            <a:r>
              <a:rPr lang="en-US" dirty="0" smtClean="0">
                <a:solidFill>
                  <a:srgbClr val="C00000"/>
                </a:solidFill>
              </a:rPr>
              <a:t> </a:t>
            </a:r>
            <a:r>
              <a:rPr lang="en-US" dirty="0" err="1" smtClean="0">
                <a:solidFill>
                  <a:srgbClr val="C00000"/>
                </a:solidFill>
              </a:rPr>
              <a:t>P.Cp</a:t>
            </a:r>
            <a:r>
              <a:rPr lang="en-US" dirty="0" smtClean="0">
                <a:solidFill>
                  <a:srgbClr val="C00000"/>
                </a:solidFill>
              </a:rPr>
              <a:t> </a:t>
            </a:r>
          </a:p>
          <a:p>
            <a:pPr marL="0" indent="0">
              <a:lnSpc>
                <a:spcPct val="150000"/>
              </a:lnSpc>
              <a:buNone/>
            </a:pPr>
            <a:r>
              <a:rPr lang="ar-IQ" dirty="0" smtClean="0"/>
              <a:t>حيث أن (</a:t>
            </a:r>
            <a:r>
              <a:rPr lang="en-US" dirty="0" smtClean="0"/>
              <a:t>I</a:t>
            </a:r>
            <a:r>
              <a:rPr lang="ar-IQ" dirty="0" smtClean="0"/>
              <a:t>) يعبر عن كمية مياه الري و </a:t>
            </a:r>
            <a:r>
              <a:rPr lang="en-US" dirty="0" smtClean="0"/>
              <a:t>E</a:t>
            </a:r>
            <a:r>
              <a:rPr lang="ar-IQ" dirty="0" smtClean="0"/>
              <a:t> كمية الاستهلاك المائي و</a:t>
            </a:r>
            <a:r>
              <a:rPr lang="en-US" dirty="0" smtClean="0"/>
              <a:t>P </a:t>
            </a:r>
            <a:r>
              <a:rPr lang="ar-IQ" dirty="0" smtClean="0"/>
              <a:t>كمية المياه المبزولة من التربة. و </a:t>
            </a:r>
            <a:r>
              <a:rPr lang="en-US" dirty="0" smtClean="0"/>
              <a:t> </a:t>
            </a:r>
            <a:r>
              <a:rPr lang="en-US" dirty="0" err="1" smtClean="0"/>
              <a:t>Ci</a:t>
            </a:r>
            <a:r>
              <a:rPr lang="en-US" dirty="0" smtClean="0"/>
              <a:t> </a:t>
            </a:r>
            <a:r>
              <a:rPr lang="ar-IQ" dirty="0" smtClean="0"/>
              <a:t>تعبر عن تركيز الاملاح في</a:t>
            </a:r>
            <a:r>
              <a:rPr lang="en-US" dirty="0" smtClean="0"/>
              <a:t> </a:t>
            </a:r>
            <a:r>
              <a:rPr lang="ar-IQ" dirty="0" smtClean="0"/>
              <a:t>مياه الري</a:t>
            </a:r>
            <a:r>
              <a:rPr lang="en-US" dirty="0" smtClean="0"/>
              <a:t> </a:t>
            </a:r>
            <a:r>
              <a:rPr lang="ar-IQ" dirty="0" smtClean="0"/>
              <a:t>و</a:t>
            </a:r>
            <a:r>
              <a:rPr lang="en-US" dirty="0" err="1" smtClean="0"/>
              <a:t>Ce</a:t>
            </a:r>
            <a:r>
              <a:rPr lang="en-US" dirty="0" smtClean="0"/>
              <a:t> </a:t>
            </a:r>
            <a:r>
              <a:rPr lang="ar-IQ" dirty="0" smtClean="0"/>
              <a:t> تركيز الاملاح في</a:t>
            </a:r>
            <a:r>
              <a:rPr lang="en-US" dirty="0" smtClean="0"/>
              <a:t> </a:t>
            </a:r>
            <a:r>
              <a:rPr lang="ar-IQ" dirty="0" smtClean="0"/>
              <a:t>الاستهلاك </a:t>
            </a:r>
            <a:r>
              <a:rPr lang="ar-IQ" dirty="0"/>
              <a:t>المائي </a:t>
            </a:r>
            <a:r>
              <a:rPr lang="ar-IQ" dirty="0" smtClean="0"/>
              <a:t> و </a:t>
            </a:r>
            <a:r>
              <a:rPr lang="en-US" dirty="0" err="1" smtClean="0"/>
              <a:t>Cp</a:t>
            </a:r>
            <a:r>
              <a:rPr lang="en-US" dirty="0" smtClean="0"/>
              <a:t> </a:t>
            </a:r>
            <a:r>
              <a:rPr lang="ar-IQ" dirty="0" smtClean="0"/>
              <a:t> تركيز الاملاح في المياه المبزولة</a:t>
            </a:r>
          </a:p>
          <a:p>
            <a:endParaRPr lang="en-US" dirty="0"/>
          </a:p>
        </p:txBody>
      </p:sp>
    </p:spTree>
    <p:extLst>
      <p:ext uri="{BB962C8B-B14F-4D97-AF65-F5344CB8AC3E}">
        <p14:creationId xmlns:p14="http://schemas.microsoft.com/office/powerpoint/2010/main" val="2417578890"/>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ln>
            <a:solidFill>
              <a:schemeClr val="accent1"/>
            </a:solidFill>
          </a:ln>
        </p:spPr>
        <p:txBody>
          <a:bodyPr>
            <a:noAutofit/>
          </a:bodyPr>
          <a:lstStyle/>
          <a:p>
            <a:pPr marL="0" indent="0">
              <a:lnSpc>
                <a:spcPct val="170000"/>
              </a:lnSpc>
              <a:buNone/>
            </a:pPr>
            <a:r>
              <a:rPr lang="ar-IQ" sz="2800" dirty="0" smtClean="0"/>
              <a:t>والواقع </a:t>
            </a:r>
            <a:r>
              <a:rPr lang="ar-IQ" sz="2800" dirty="0"/>
              <a:t>ان </a:t>
            </a:r>
            <a:r>
              <a:rPr lang="ar-IQ" sz="2800" dirty="0" smtClean="0"/>
              <a:t>قيمة </a:t>
            </a:r>
            <a:r>
              <a:rPr lang="en-US" sz="2800" dirty="0" err="1" smtClean="0"/>
              <a:t>Ce</a:t>
            </a:r>
            <a:r>
              <a:rPr lang="ar-IQ" sz="2800" dirty="0" smtClean="0"/>
              <a:t> تساوي صفراً باعتبار </a:t>
            </a:r>
            <a:r>
              <a:rPr lang="ar-IQ" sz="2800" dirty="0"/>
              <a:t>ان تركيز الاملاح في المياه المتبخرة والتي يتم </a:t>
            </a:r>
            <a:r>
              <a:rPr lang="ar-IQ" sz="2800" dirty="0" smtClean="0"/>
              <a:t>نتحها </a:t>
            </a:r>
            <a:r>
              <a:rPr lang="ar-IQ" sz="2800" dirty="0"/>
              <a:t>من جسم النبات يساوي صفراً ، عندئذ تصبح المعادلة بالشكل </a:t>
            </a:r>
            <a:r>
              <a:rPr lang="ar-IQ" sz="2800" dirty="0" smtClean="0"/>
              <a:t>التالي</a:t>
            </a:r>
            <a:r>
              <a:rPr lang="en-US" sz="2800" dirty="0" smtClean="0"/>
              <a:t> </a:t>
            </a:r>
            <a:r>
              <a:rPr lang="ar-IQ" sz="2800" dirty="0" smtClean="0"/>
              <a:t>:</a:t>
            </a:r>
            <a:r>
              <a:rPr lang="en-US" sz="2800" dirty="0" err="1">
                <a:solidFill>
                  <a:srgbClr val="C00000"/>
                </a:solidFill>
              </a:rPr>
              <a:t>I.Ci</a:t>
            </a:r>
            <a:r>
              <a:rPr lang="en-US" sz="2800" dirty="0">
                <a:solidFill>
                  <a:srgbClr val="C00000"/>
                </a:solidFill>
              </a:rPr>
              <a:t>= </a:t>
            </a:r>
            <a:r>
              <a:rPr lang="en-US" sz="2800" dirty="0" err="1" smtClean="0">
                <a:solidFill>
                  <a:srgbClr val="C00000"/>
                </a:solidFill>
              </a:rPr>
              <a:t>P.C</a:t>
            </a:r>
            <a:r>
              <a:rPr lang="en-US" sz="2400" dirty="0" err="1" smtClean="0">
                <a:solidFill>
                  <a:srgbClr val="C00000"/>
                </a:solidFill>
              </a:rPr>
              <a:t>p</a:t>
            </a:r>
            <a:r>
              <a:rPr lang="en-US" sz="2800" dirty="0" smtClean="0">
                <a:solidFill>
                  <a:srgbClr val="C00000"/>
                </a:solidFill>
              </a:rPr>
              <a:t>  </a:t>
            </a:r>
            <a:r>
              <a:rPr lang="en-US" sz="2800" dirty="0" smtClean="0"/>
              <a:t>                                                                      </a:t>
            </a:r>
          </a:p>
          <a:p>
            <a:pPr marL="0" indent="0">
              <a:lnSpc>
                <a:spcPct val="170000"/>
              </a:lnSpc>
              <a:buNone/>
            </a:pPr>
            <a:r>
              <a:rPr lang="ar-IQ" sz="2800" dirty="0"/>
              <a:t>وهذا يعني ان كمية الاملاح الداخلة الى التربة تساوي كمية </a:t>
            </a:r>
            <a:r>
              <a:rPr lang="ar-IQ" sz="2800" dirty="0" smtClean="0"/>
              <a:t>الاملاح الخارجة منها </a:t>
            </a:r>
            <a:r>
              <a:rPr lang="ar-IQ" sz="2800" dirty="0"/>
              <a:t>اما اذا كانت كمية الاملاح الداخلة أكثر من كمية الاملاح المبزولة، وهذا ما يحدث في معظم الأحيان في المناطق الجافة</a:t>
            </a:r>
            <a:r>
              <a:rPr lang="ar-IQ" sz="2800" dirty="0" smtClean="0"/>
              <a:t>،  </a:t>
            </a:r>
            <a:r>
              <a:rPr lang="ar-IQ" sz="2800" dirty="0"/>
              <a:t>أي</a:t>
            </a:r>
            <a:r>
              <a:rPr lang="ar-IQ" sz="2800" dirty="0" smtClean="0"/>
              <a:t>:                               </a:t>
            </a:r>
            <a:r>
              <a:rPr lang="ar-IQ" sz="2800" dirty="0" smtClean="0">
                <a:solidFill>
                  <a:srgbClr val="C00000"/>
                </a:solidFill>
              </a:rPr>
              <a:t> </a:t>
            </a:r>
            <a:r>
              <a:rPr lang="en-US" sz="2800" dirty="0" smtClean="0">
                <a:solidFill>
                  <a:srgbClr val="C00000"/>
                </a:solidFill>
              </a:rPr>
              <a:t>   P.</a:t>
            </a:r>
            <a:r>
              <a:rPr lang="en-US" sz="2000" dirty="0">
                <a:solidFill>
                  <a:srgbClr val="C00000"/>
                </a:solidFill>
              </a:rPr>
              <a:t> </a:t>
            </a:r>
            <a:r>
              <a:rPr lang="en-US" sz="2800" dirty="0">
                <a:solidFill>
                  <a:srgbClr val="C00000"/>
                </a:solidFill>
              </a:rPr>
              <a:t>C</a:t>
            </a:r>
            <a:r>
              <a:rPr lang="en-US" sz="2000" b="1" dirty="0">
                <a:solidFill>
                  <a:srgbClr val="C00000"/>
                </a:solidFill>
              </a:rPr>
              <a:t>P</a:t>
            </a:r>
            <a:r>
              <a:rPr lang="en-US" sz="2000" dirty="0">
                <a:solidFill>
                  <a:srgbClr val="C00000"/>
                </a:solidFill>
              </a:rPr>
              <a:t>                                                                                                                        </a:t>
            </a:r>
            <a:r>
              <a:rPr lang="ar-IQ" sz="2800" dirty="0" smtClean="0">
                <a:solidFill>
                  <a:srgbClr val="C00000"/>
                </a:solidFill>
              </a:rPr>
              <a:t> </a:t>
            </a:r>
            <a:r>
              <a:rPr lang="en-US" sz="2800" dirty="0" smtClean="0">
                <a:solidFill>
                  <a:srgbClr val="C00000"/>
                </a:solidFill>
              </a:rPr>
              <a:t>&gt;</a:t>
            </a:r>
            <a:r>
              <a:rPr lang="ar-IQ" sz="2800" dirty="0" smtClean="0">
                <a:solidFill>
                  <a:srgbClr val="C00000"/>
                </a:solidFill>
              </a:rPr>
              <a:t> </a:t>
            </a:r>
            <a:r>
              <a:rPr lang="en-US" sz="2800" dirty="0" err="1" smtClean="0">
                <a:solidFill>
                  <a:srgbClr val="C00000"/>
                </a:solidFill>
              </a:rPr>
              <a:t>I.Ci</a:t>
            </a:r>
            <a:endParaRPr lang="en-US" sz="2800" dirty="0">
              <a:solidFill>
                <a:srgbClr val="C00000"/>
              </a:solidFill>
            </a:endParaRPr>
          </a:p>
          <a:p>
            <a:pPr marL="0" indent="0">
              <a:lnSpc>
                <a:spcPct val="170000"/>
              </a:lnSpc>
              <a:buNone/>
            </a:pPr>
            <a:r>
              <a:rPr lang="ar-IQ" sz="2800" dirty="0"/>
              <a:t>عندئذ يجري تراكم للأملاح في التربة، ويعبر عن ذلك رياضياً بالشكل التالي :</a:t>
            </a:r>
          </a:p>
          <a:p>
            <a:pPr marL="0" indent="0">
              <a:lnSpc>
                <a:spcPct val="170000"/>
              </a:lnSpc>
              <a:buNone/>
            </a:pPr>
            <a:r>
              <a:rPr lang="en-US" sz="2800" dirty="0" err="1" smtClean="0">
                <a:solidFill>
                  <a:srgbClr val="C00000"/>
                </a:solidFill>
              </a:rPr>
              <a:t>I.Ci</a:t>
            </a:r>
            <a:r>
              <a:rPr lang="en-US" sz="2800" dirty="0" smtClean="0">
                <a:solidFill>
                  <a:srgbClr val="C00000"/>
                </a:solidFill>
              </a:rPr>
              <a:t>=</a:t>
            </a:r>
            <a:r>
              <a:rPr lang="en-US" sz="2800" dirty="0" err="1" smtClean="0">
                <a:solidFill>
                  <a:srgbClr val="C00000"/>
                </a:solidFill>
              </a:rPr>
              <a:t>PC</a:t>
            </a:r>
            <a:r>
              <a:rPr lang="en-US" sz="2400" dirty="0" err="1" smtClean="0">
                <a:solidFill>
                  <a:srgbClr val="C00000"/>
                </a:solidFill>
              </a:rPr>
              <a:t>p</a:t>
            </a:r>
            <a:r>
              <a:rPr lang="en-US" sz="2800" dirty="0">
                <a:solidFill>
                  <a:srgbClr val="C00000"/>
                </a:solidFill>
              </a:rPr>
              <a:t>+</a:t>
            </a:r>
            <a:r>
              <a:rPr lang="el-GR" sz="2800" dirty="0" smtClean="0">
                <a:solidFill>
                  <a:srgbClr val="C00000"/>
                </a:solidFill>
              </a:rPr>
              <a:t>Δ</a:t>
            </a:r>
            <a:r>
              <a:rPr lang="en-US" sz="2800" dirty="0" smtClean="0">
                <a:solidFill>
                  <a:srgbClr val="C00000"/>
                </a:solidFill>
              </a:rPr>
              <a:t>s</a:t>
            </a:r>
            <a:r>
              <a:rPr lang="en-US" sz="2800" dirty="0" smtClean="0"/>
              <a:t>                                       …………………………….(</a:t>
            </a:r>
            <a:r>
              <a:rPr lang="en-US" sz="2800" dirty="0"/>
              <a:t>16)</a:t>
            </a:r>
          </a:p>
          <a:p>
            <a:pPr marL="0" indent="0">
              <a:lnSpc>
                <a:spcPct val="170000"/>
              </a:lnSpc>
              <a:buNone/>
            </a:pPr>
            <a:r>
              <a:rPr lang="ar-IQ" sz="2800" dirty="0"/>
              <a:t>حيث ان </a:t>
            </a:r>
            <a:r>
              <a:rPr lang="el-GR" sz="2800" dirty="0"/>
              <a:t>Δ</a:t>
            </a:r>
            <a:r>
              <a:rPr lang="en-US" sz="2800" dirty="0"/>
              <a:t>s</a:t>
            </a:r>
            <a:r>
              <a:rPr lang="ar-IQ" sz="2800" dirty="0" smtClean="0"/>
              <a:t> </a:t>
            </a:r>
            <a:r>
              <a:rPr lang="ar-IQ" sz="2800" dirty="0"/>
              <a:t>تمثل التغير في كمية الاملاح أو بعبارة أخرى الزيادة في </a:t>
            </a:r>
            <a:r>
              <a:rPr lang="ar-IQ" sz="2800" dirty="0" smtClean="0"/>
              <a:t>كمية</a:t>
            </a:r>
            <a:endParaRPr lang="ar-IQ" sz="2800" dirty="0"/>
          </a:p>
        </p:txBody>
      </p:sp>
    </p:spTree>
    <p:extLst>
      <p:ext uri="{BB962C8B-B14F-4D97-AF65-F5344CB8AC3E}">
        <p14:creationId xmlns:p14="http://schemas.microsoft.com/office/powerpoint/2010/main" val="2270729729"/>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036496" cy="6858000"/>
          </a:xfrm>
        </p:spPr>
        <p:txBody>
          <a:bodyPr>
            <a:normAutofit fontScale="85000" lnSpcReduction="10000"/>
          </a:bodyPr>
          <a:lstStyle/>
          <a:p>
            <a:pPr marL="0" indent="0">
              <a:buNone/>
            </a:pPr>
            <a:endParaRPr lang="ar-IQ" dirty="0"/>
          </a:p>
          <a:p>
            <a:pPr marL="0" indent="0">
              <a:buNone/>
            </a:pPr>
            <a:r>
              <a:rPr lang="ar-IQ" dirty="0"/>
              <a:t>الاملاح في التربة ولغرض جعل </a:t>
            </a:r>
            <a:r>
              <a:rPr lang="en-US" dirty="0" smtClean="0"/>
              <a:t>AS </a:t>
            </a:r>
            <a:r>
              <a:rPr lang="ar-IQ" dirty="0" smtClean="0"/>
              <a:t> تساوي </a:t>
            </a:r>
            <a:r>
              <a:rPr lang="ar-IQ" dirty="0"/>
              <a:t>صفراً، أي المحافظة على توازن ملحي معين في التربة الذي يتحقق رياضياً بالشكل التالي :</a:t>
            </a:r>
          </a:p>
          <a:p>
            <a:pPr marL="0" indent="0" algn="l">
              <a:buNone/>
            </a:pPr>
            <a:r>
              <a:rPr lang="en-US" dirty="0" smtClean="0"/>
              <a:t>           </a:t>
            </a:r>
            <a:r>
              <a:rPr lang="en-US" dirty="0" smtClean="0">
                <a:solidFill>
                  <a:srgbClr val="C00000"/>
                </a:solidFill>
              </a:rPr>
              <a:t>P=</a:t>
            </a:r>
            <a:r>
              <a:rPr lang="en-US" dirty="0" err="1" smtClean="0">
                <a:solidFill>
                  <a:srgbClr val="C00000"/>
                </a:solidFill>
              </a:rPr>
              <a:t>I.Ci</a:t>
            </a:r>
            <a:r>
              <a:rPr lang="en-US" dirty="0" smtClean="0">
                <a:solidFill>
                  <a:srgbClr val="C00000"/>
                </a:solidFill>
              </a:rPr>
              <a:t> /</a:t>
            </a:r>
            <a:r>
              <a:rPr lang="en-US" dirty="0" err="1" smtClean="0">
                <a:solidFill>
                  <a:srgbClr val="C00000"/>
                </a:solidFill>
              </a:rPr>
              <a:t>Cp</a:t>
            </a:r>
            <a:r>
              <a:rPr lang="en-US" dirty="0" smtClean="0">
                <a:solidFill>
                  <a:srgbClr val="C00000"/>
                </a:solidFill>
              </a:rPr>
              <a:t>  </a:t>
            </a:r>
            <a:r>
              <a:rPr lang="en-US" dirty="0" smtClean="0"/>
              <a:t>……………………17</a:t>
            </a:r>
            <a:endParaRPr lang="en-US" dirty="0"/>
          </a:p>
          <a:p>
            <a:pPr marL="0" indent="0">
              <a:buNone/>
            </a:pPr>
            <a:r>
              <a:rPr lang="ar-IQ" dirty="0" smtClean="0"/>
              <a:t>وكما </a:t>
            </a:r>
            <a:r>
              <a:rPr lang="ar-IQ" dirty="0"/>
              <a:t>لاحظنا قبل قليل فان قيمة </a:t>
            </a:r>
            <a:r>
              <a:rPr lang="en-US" dirty="0"/>
              <a:t>P </a:t>
            </a:r>
            <a:r>
              <a:rPr lang="ar-IQ" dirty="0"/>
              <a:t> </a:t>
            </a:r>
            <a:r>
              <a:rPr lang="ar-IQ" dirty="0" smtClean="0"/>
              <a:t>في </a:t>
            </a:r>
            <a:r>
              <a:rPr lang="ar-IQ" dirty="0"/>
              <a:t>معادلة التوازن المالي تساوي</a:t>
            </a:r>
          </a:p>
          <a:p>
            <a:pPr marL="0" indent="0">
              <a:buNone/>
            </a:pPr>
            <a:r>
              <a:rPr lang="ar-IQ" dirty="0"/>
              <a:t>(18) </a:t>
            </a:r>
            <a:r>
              <a:rPr lang="en-US" dirty="0">
                <a:solidFill>
                  <a:srgbClr val="C00000"/>
                </a:solidFill>
              </a:rPr>
              <a:t>p = </a:t>
            </a:r>
            <a:r>
              <a:rPr lang="en-US" dirty="0" smtClean="0">
                <a:solidFill>
                  <a:srgbClr val="C00000"/>
                </a:solidFill>
              </a:rPr>
              <a:t>I – E</a:t>
            </a:r>
            <a:r>
              <a:rPr lang="en-US" dirty="0" smtClean="0"/>
              <a:t>                                                                        ………</a:t>
            </a:r>
          </a:p>
          <a:p>
            <a:pPr marL="0" indent="0">
              <a:buNone/>
            </a:pPr>
            <a:r>
              <a:rPr lang="ar-IQ" dirty="0" smtClean="0"/>
              <a:t>وبعد التعويض عن قيمة </a:t>
            </a:r>
            <a:r>
              <a:rPr lang="en-US" dirty="0" smtClean="0"/>
              <a:t>P</a:t>
            </a:r>
            <a:r>
              <a:rPr lang="ar-IQ" dirty="0" smtClean="0"/>
              <a:t>في المعادلة ( </a:t>
            </a:r>
            <a:r>
              <a:rPr lang="en-US" dirty="0" smtClean="0"/>
              <a:t>17</a:t>
            </a:r>
            <a:r>
              <a:rPr lang="ar-IQ" dirty="0" smtClean="0"/>
              <a:t> )، عندئذ:</a:t>
            </a:r>
          </a:p>
          <a:p>
            <a:pPr marL="0" indent="0">
              <a:buNone/>
            </a:pPr>
            <a:r>
              <a:rPr lang="ar-IQ" dirty="0" smtClean="0"/>
              <a:t>  </a:t>
            </a:r>
            <a:r>
              <a:rPr lang="ar-IQ" dirty="0"/>
              <a:t>(19) </a:t>
            </a:r>
            <a:r>
              <a:rPr lang="ar-IQ" dirty="0" smtClean="0"/>
              <a:t>  ...................                            </a:t>
            </a:r>
            <a:r>
              <a:rPr lang="en-US" dirty="0" smtClean="0"/>
              <a:t>        </a:t>
            </a:r>
            <a:r>
              <a:rPr lang="ar-IQ" dirty="0" smtClean="0"/>
              <a:t>  </a:t>
            </a:r>
            <a:r>
              <a:rPr lang="en-US" dirty="0" smtClean="0">
                <a:solidFill>
                  <a:srgbClr val="C00000"/>
                </a:solidFill>
              </a:rPr>
              <a:t>I </a:t>
            </a:r>
            <a:r>
              <a:rPr lang="en-US" dirty="0">
                <a:solidFill>
                  <a:srgbClr val="C00000"/>
                </a:solidFill>
              </a:rPr>
              <a:t>= </a:t>
            </a:r>
            <a:r>
              <a:rPr lang="en-US" dirty="0" smtClean="0">
                <a:solidFill>
                  <a:srgbClr val="C00000"/>
                </a:solidFill>
              </a:rPr>
              <a:t>E +I.</a:t>
            </a:r>
            <a:r>
              <a:rPr lang="en-US" sz="4200" dirty="0" smtClean="0">
                <a:solidFill>
                  <a:srgbClr val="C00000"/>
                </a:solidFill>
              </a:rPr>
              <a:t>c</a:t>
            </a:r>
            <a:r>
              <a:rPr lang="en-US" sz="2800" dirty="0" smtClean="0">
                <a:solidFill>
                  <a:srgbClr val="C00000"/>
                </a:solidFill>
              </a:rPr>
              <a:t>i</a:t>
            </a:r>
            <a:r>
              <a:rPr lang="en-US" dirty="0" smtClean="0">
                <a:solidFill>
                  <a:srgbClr val="C00000"/>
                </a:solidFill>
              </a:rPr>
              <a:t>/</a:t>
            </a:r>
            <a:r>
              <a:rPr lang="en-US" dirty="0" err="1" smtClean="0">
                <a:solidFill>
                  <a:srgbClr val="C00000"/>
                </a:solidFill>
              </a:rPr>
              <a:t>Cp</a:t>
            </a:r>
            <a:r>
              <a:rPr lang="en-US" dirty="0" smtClean="0">
                <a:solidFill>
                  <a:srgbClr val="C00000"/>
                </a:solidFill>
              </a:rPr>
              <a:t> </a:t>
            </a:r>
            <a:r>
              <a:rPr lang="ar-IQ" dirty="0" smtClean="0"/>
              <a:t>         </a:t>
            </a:r>
            <a:endParaRPr lang="en-US" dirty="0" smtClean="0"/>
          </a:p>
          <a:p>
            <a:pPr marL="0" indent="0">
              <a:buNone/>
            </a:pPr>
            <a:r>
              <a:rPr lang="ar-IQ" dirty="0" smtClean="0"/>
              <a:t>أو</a:t>
            </a:r>
            <a:endParaRPr lang="ar-IQ" dirty="0"/>
          </a:p>
          <a:p>
            <a:pPr marL="0" indent="0">
              <a:buNone/>
            </a:pPr>
            <a:r>
              <a:rPr lang="en-US" dirty="0" smtClean="0">
                <a:solidFill>
                  <a:srgbClr val="C00000"/>
                </a:solidFill>
              </a:rPr>
              <a:t>E=</a:t>
            </a:r>
            <a:r>
              <a:rPr lang="en-US" dirty="0" err="1" smtClean="0">
                <a:solidFill>
                  <a:srgbClr val="C00000"/>
                </a:solidFill>
              </a:rPr>
              <a:t>ICp-ICi</a:t>
            </a:r>
            <a:r>
              <a:rPr lang="en-US" dirty="0" smtClean="0">
                <a:solidFill>
                  <a:srgbClr val="C00000"/>
                </a:solidFill>
              </a:rPr>
              <a:t>/</a:t>
            </a:r>
            <a:r>
              <a:rPr lang="en-US" dirty="0" err="1" smtClean="0">
                <a:solidFill>
                  <a:srgbClr val="C00000"/>
                </a:solidFill>
              </a:rPr>
              <a:t>Cp</a:t>
            </a:r>
            <a:r>
              <a:rPr lang="en-US" dirty="0" smtClean="0"/>
              <a:t>                                                                           20  </a:t>
            </a:r>
            <a:endParaRPr lang="en-US" dirty="0"/>
          </a:p>
          <a:p>
            <a:pPr marL="0" indent="0">
              <a:buNone/>
            </a:pPr>
            <a:r>
              <a:rPr lang="ar-IQ" dirty="0"/>
              <a:t>أو بالصيغة النهائية التالية :</a:t>
            </a:r>
          </a:p>
          <a:p>
            <a:pPr marL="0" indent="0">
              <a:buNone/>
            </a:pPr>
            <a:r>
              <a:rPr lang="ar-IQ" dirty="0" smtClean="0"/>
              <a:t>(21)</a:t>
            </a:r>
            <a:r>
              <a:rPr lang="en-US" dirty="0" smtClean="0">
                <a:solidFill>
                  <a:srgbClr val="C00000"/>
                </a:solidFill>
              </a:rPr>
              <a:t>I =( </a:t>
            </a:r>
            <a:r>
              <a:rPr lang="en-US" dirty="0" err="1" smtClean="0">
                <a:solidFill>
                  <a:srgbClr val="C00000"/>
                </a:solidFill>
              </a:rPr>
              <a:t>Cp</a:t>
            </a:r>
            <a:r>
              <a:rPr lang="en-US" dirty="0" smtClean="0">
                <a:solidFill>
                  <a:srgbClr val="C00000"/>
                </a:solidFill>
              </a:rPr>
              <a:t>/</a:t>
            </a:r>
            <a:r>
              <a:rPr lang="en-US" dirty="0" err="1" smtClean="0">
                <a:solidFill>
                  <a:srgbClr val="C00000"/>
                </a:solidFill>
              </a:rPr>
              <a:t>Cp-Ci</a:t>
            </a:r>
            <a:r>
              <a:rPr lang="en-US" dirty="0" smtClean="0">
                <a:solidFill>
                  <a:srgbClr val="C00000"/>
                </a:solidFill>
              </a:rPr>
              <a:t>)*E                       </a:t>
            </a:r>
            <a:r>
              <a:rPr lang="en-US" dirty="0" smtClean="0"/>
              <a:t>………………………………………</a:t>
            </a:r>
            <a:endParaRPr lang="en-US" dirty="0"/>
          </a:p>
          <a:p>
            <a:pPr marL="0" indent="0">
              <a:buNone/>
            </a:pPr>
            <a:r>
              <a:rPr lang="ar-IQ" dirty="0"/>
              <a:t>أي لغرض المحافظة على التوازن الملحي في التربة </a:t>
            </a:r>
            <a:r>
              <a:rPr lang="en-US" dirty="0" smtClean="0"/>
              <a:t>0</a:t>
            </a:r>
            <a:r>
              <a:rPr lang="ar-IQ" dirty="0" smtClean="0"/>
              <a:t> </a:t>
            </a:r>
            <a:r>
              <a:rPr lang="ar-IQ" dirty="0"/>
              <a:t>= </a:t>
            </a:r>
            <a:r>
              <a:rPr lang="en-US" dirty="0"/>
              <a:t>As </a:t>
            </a:r>
            <a:r>
              <a:rPr lang="ar-IQ" dirty="0" smtClean="0"/>
              <a:t> يجب </a:t>
            </a:r>
            <a:r>
              <a:rPr lang="ar-IQ" dirty="0"/>
              <a:t>أن تكون كمية ماء الري مساوية الى الاستهلاك المالي للمحصول مضروباً في معامل </a:t>
            </a:r>
            <a:r>
              <a:rPr lang="ar-IQ" dirty="0" smtClean="0"/>
              <a:t>قدره</a:t>
            </a:r>
            <a:endParaRPr lang="en-US" dirty="0"/>
          </a:p>
        </p:txBody>
      </p:sp>
    </p:spTree>
    <p:extLst>
      <p:ext uri="{BB962C8B-B14F-4D97-AF65-F5344CB8AC3E}">
        <p14:creationId xmlns:p14="http://schemas.microsoft.com/office/powerpoint/2010/main" val="289499983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9841"/>
            <a:ext cx="9144000" cy="6858000"/>
          </a:xfrm>
        </p:spPr>
        <p:txBody>
          <a:bodyPr>
            <a:normAutofit fontScale="25000" lnSpcReduction="20000"/>
          </a:bodyPr>
          <a:lstStyle/>
          <a:p>
            <a:pPr marL="0" indent="0" algn="just">
              <a:lnSpc>
                <a:spcPct val="170000"/>
              </a:lnSpc>
              <a:buNone/>
            </a:pPr>
            <a:r>
              <a:rPr lang="en-US" sz="11200" dirty="0" smtClean="0"/>
              <a:t>(</a:t>
            </a:r>
            <a:r>
              <a:rPr lang="en-US" sz="11200" dirty="0" err="1" smtClean="0"/>
              <a:t>Cp</a:t>
            </a:r>
            <a:r>
              <a:rPr lang="en-US" sz="11200" dirty="0" smtClean="0"/>
              <a:t>/</a:t>
            </a:r>
            <a:r>
              <a:rPr lang="en-US" sz="11200" dirty="0" err="1" smtClean="0"/>
              <a:t>Cp-Ci</a:t>
            </a:r>
            <a:r>
              <a:rPr lang="en-US" sz="11200" dirty="0" smtClean="0"/>
              <a:t>) </a:t>
            </a:r>
            <a:r>
              <a:rPr lang="ar-IQ" sz="11200" dirty="0"/>
              <a:t>واذا عوضا عن تركيز الاملاح بقيمة التوصيل الكهربائي </a:t>
            </a:r>
            <a:r>
              <a:rPr lang="en-US" sz="11200" dirty="0"/>
              <a:t>EC </a:t>
            </a:r>
            <a:r>
              <a:rPr lang="en-US" sz="11200" dirty="0" err="1"/>
              <a:t>iw</a:t>
            </a:r>
            <a:endParaRPr lang="en-US" sz="11200" dirty="0"/>
          </a:p>
          <a:p>
            <a:pPr marL="0" indent="0" algn="just">
              <a:lnSpc>
                <a:spcPct val="170000"/>
              </a:lnSpc>
              <a:buNone/>
            </a:pPr>
            <a:r>
              <a:rPr lang="ar-IQ" sz="11200" dirty="0" smtClean="0"/>
              <a:t>واعتبرنا </a:t>
            </a:r>
            <a:r>
              <a:rPr lang="ar-IQ" sz="11200" dirty="0"/>
              <a:t>التوصيل الكهربائي لمستخلص العجينة </a:t>
            </a:r>
            <a:r>
              <a:rPr lang="ar-IQ" sz="11200" dirty="0" err="1"/>
              <a:t>المشبعه</a:t>
            </a:r>
            <a:r>
              <a:rPr lang="ar-IQ" sz="11200" dirty="0"/>
              <a:t> للتربة </a:t>
            </a:r>
            <a:r>
              <a:rPr lang="en-US" sz="11200" dirty="0" smtClean="0"/>
              <a:t>EC</a:t>
            </a:r>
            <a:r>
              <a:rPr lang="ar-IQ" sz="11200" dirty="0" smtClean="0"/>
              <a:t> مساوياً للتوصيل </a:t>
            </a:r>
            <a:r>
              <a:rPr lang="ar-IQ" sz="11200" dirty="0"/>
              <a:t>الكهربائي للمياه </a:t>
            </a:r>
            <a:r>
              <a:rPr lang="ar-IQ" sz="11200" dirty="0" smtClean="0"/>
              <a:t>المبزولة </a:t>
            </a:r>
            <a:r>
              <a:rPr lang="ar-IQ" sz="11200" dirty="0"/>
              <a:t>من </a:t>
            </a:r>
            <a:r>
              <a:rPr lang="ar-IQ" sz="11200" dirty="0" smtClean="0"/>
              <a:t>التربة</a:t>
            </a:r>
            <a:r>
              <a:rPr lang="en-US" sz="11200" dirty="0" err="1" smtClean="0"/>
              <a:t>ECp</a:t>
            </a:r>
            <a:r>
              <a:rPr lang="en-US" sz="11200" dirty="0" smtClean="0"/>
              <a:t> </a:t>
            </a:r>
            <a:r>
              <a:rPr lang="ar-IQ" sz="11200" dirty="0"/>
              <a:t>عندئذ </a:t>
            </a:r>
            <a:r>
              <a:rPr lang="ar-IQ" sz="11200" dirty="0" smtClean="0"/>
              <a:t>تصبح</a:t>
            </a:r>
            <a:r>
              <a:rPr lang="en-US" sz="11200" dirty="0" smtClean="0"/>
              <a:t> </a:t>
            </a:r>
            <a:r>
              <a:rPr lang="ar-IQ" sz="11200" dirty="0" smtClean="0"/>
              <a:t>المعادلة </a:t>
            </a:r>
            <a:r>
              <a:rPr lang="ar-IQ" sz="11200" dirty="0"/>
              <a:t>السابقة بالشكل التالي</a:t>
            </a:r>
            <a:r>
              <a:rPr lang="ar-IQ" sz="11200" dirty="0" smtClean="0"/>
              <a:t>:</a:t>
            </a:r>
            <a:endParaRPr lang="en-US" sz="11200" dirty="0" smtClean="0"/>
          </a:p>
          <a:p>
            <a:pPr marL="0" indent="0" algn="l">
              <a:lnSpc>
                <a:spcPct val="170000"/>
              </a:lnSpc>
              <a:buNone/>
            </a:pPr>
            <a:r>
              <a:rPr lang="en-US" sz="11200" dirty="0" smtClean="0">
                <a:solidFill>
                  <a:srgbClr val="C00000"/>
                </a:solidFill>
              </a:rPr>
              <a:t>I=(ECe/ECe-</a:t>
            </a:r>
            <a:r>
              <a:rPr lang="en-US" sz="11200" dirty="0" err="1" smtClean="0">
                <a:solidFill>
                  <a:srgbClr val="C00000"/>
                </a:solidFill>
              </a:rPr>
              <a:t>ECiw</a:t>
            </a:r>
            <a:r>
              <a:rPr lang="en-US" sz="11200" dirty="0" smtClean="0">
                <a:solidFill>
                  <a:srgbClr val="C00000"/>
                </a:solidFill>
              </a:rPr>
              <a:t>)*E</a:t>
            </a:r>
            <a:r>
              <a:rPr lang="en-US" sz="11200" dirty="0" smtClean="0"/>
              <a:t>………………………………22</a:t>
            </a:r>
            <a:endParaRPr lang="en-US" sz="11200" dirty="0"/>
          </a:p>
          <a:p>
            <a:pPr marL="0" indent="0" algn="just">
              <a:lnSpc>
                <a:spcPct val="170000"/>
              </a:lnSpc>
              <a:buNone/>
            </a:pPr>
            <a:r>
              <a:rPr lang="ar-IQ" sz="11200" dirty="0" smtClean="0"/>
              <a:t>ولغرض معرفة </a:t>
            </a:r>
            <a:r>
              <a:rPr lang="ar-IQ" sz="11200" dirty="0"/>
              <a:t>كيفية تطبيق معادلة التوازن الملحي الأخيرة، نورد المثال التالي : محصول زراعي ذو </a:t>
            </a:r>
            <a:r>
              <a:rPr lang="ar-IQ" sz="11200" dirty="0" smtClean="0"/>
              <a:t>استهلاك </a:t>
            </a:r>
            <a:r>
              <a:rPr lang="ar-IQ" sz="11200" dirty="0"/>
              <a:t>مائي قدره (١٠٠٠) ملم </a:t>
            </a:r>
            <a:r>
              <a:rPr lang="ar-IQ" sz="11200" dirty="0" smtClean="0"/>
              <a:t>عمق ماء  </a:t>
            </a:r>
            <a:r>
              <a:rPr lang="ar-IQ" sz="11200" dirty="0"/>
              <a:t>زرع في تربة ذات ملوحة (٤) ديسي سيمنز /م وتسقى بماء ذو ملوحة ماء (1) ديسي سيمنز </a:t>
            </a:r>
            <a:r>
              <a:rPr lang="ar-IQ" sz="11200" dirty="0" smtClean="0"/>
              <a:t>/م</a:t>
            </a:r>
            <a:r>
              <a:rPr lang="ar-IQ" sz="11200" dirty="0"/>
              <a:t>، فما هو عمق ماء الري اللازم للحفاظ على </a:t>
            </a:r>
            <a:r>
              <a:rPr lang="ar-IQ" sz="11200" dirty="0" smtClean="0"/>
              <a:t>التوازن الملحي </a:t>
            </a:r>
            <a:r>
              <a:rPr lang="ar-IQ" sz="11200" dirty="0"/>
              <a:t>طيلة الموسم </a:t>
            </a:r>
            <a:r>
              <a:rPr lang="ar-IQ" sz="11200" dirty="0" smtClean="0"/>
              <a:t>الزراعي:</a:t>
            </a:r>
          </a:p>
        </p:txBody>
      </p:sp>
    </p:spTree>
    <p:extLst>
      <p:ext uri="{BB962C8B-B14F-4D97-AF65-F5344CB8AC3E}">
        <p14:creationId xmlns:p14="http://schemas.microsoft.com/office/powerpoint/2010/main" val="130177544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lnSpcReduction="10000"/>
          </a:bodyPr>
          <a:lstStyle/>
          <a:p>
            <a:pPr marL="0" indent="0" algn="l">
              <a:buNone/>
            </a:pPr>
            <a:r>
              <a:rPr lang="en-US" dirty="0">
                <a:solidFill>
                  <a:srgbClr val="C00000"/>
                </a:solidFill>
              </a:rPr>
              <a:t>I=(4/4-1)*1000</a:t>
            </a:r>
          </a:p>
          <a:p>
            <a:pPr marL="0" indent="0" algn="l">
              <a:buNone/>
            </a:pPr>
            <a:r>
              <a:rPr lang="en-US" dirty="0">
                <a:solidFill>
                  <a:srgbClr val="C00000"/>
                </a:solidFill>
              </a:rPr>
              <a:t>I=1330mm</a:t>
            </a:r>
          </a:p>
          <a:p>
            <a:pPr marL="0" indent="0" algn="just">
              <a:lnSpc>
                <a:spcPct val="150000"/>
              </a:lnSpc>
              <a:buNone/>
            </a:pPr>
            <a:r>
              <a:rPr lang="ar-IQ" dirty="0"/>
              <a:t>معنى هذا ان عمق ماء الري اللازم استخدامه لهذا المحصول خلال الموسم الزراعي اكبر من عمق ماء الري اللازم لسد الاحتياجات المائية </a:t>
            </a:r>
            <a:r>
              <a:rPr lang="ar-IQ" dirty="0" smtClean="0"/>
              <a:t>(الاستهلاك </a:t>
            </a:r>
            <a:r>
              <a:rPr lang="ar-IQ" dirty="0"/>
              <a:t>المائي) للمحصول بمقدار </a:t>
            </a:r>
            <a:r>
              <a:rPr lang="ar-IQ" dirty="0" smtClean="0"/>
              <a:t>(330) </a:t>
            </a:r>
            <a:r>
              <a:rPr lang="ar-IQ" dirty="0"/>
              <a:t>ملم وهذه الكمية الإضافية من ماء الري ضرورية لغسل الاملاح المتراكمة في التربة طبقة الجذور </a:t>
            </a:r>
            <a:r>
              <a:rPr lang="ar-IQ" dirty="0" smtClean="0"/>
              <a:t>خلال الموسم </a:t>
            </a:r>
            <a:r>
              <a:rPr lang="ar-IQ" dirty="0"/>
              <a:t>الزراعي والتي مصدرها مياه الري وعلى </a:t>
            </a:r>
            <a:r>
              <a:rPr lang="ar-IQ" dirty="0" smtClean="0"/>
              <a:t>افتراض </a:t>
            </a:r>
            <a:r>
              <a:rPr lang="ar-IQ" dirty="0"/>
              <a:t>أن مستوى الماء الأرضي عميق نسبيا ومسيطر على مستواه بفضل وجود شبكة بزل فعالة، وبذلك فأنه لا يشارك في عملية تراكم الاملاح في هذه الاراضي المستصلحة. </a:t>
            </a:r>
          </a:p>
          <a:p>
            <a:pPr marL="0" indent="0">
              <a:buNone/>
            </a:pPr>
            <a:endParaRPr lang="en-US" dirty="0"/>
          </a:p>
        </p:txBody>
      </p:sp>
    </p:spTree>
    <p:extLst>
      <p:ext uri="{BB962C8B-B14F-4D97-AF65-F5344CB8AC3E}">
        <p14:creationId xmlns:p14="http://schemas.microsoft.com/office/powerpoint/2010/main" val="25498958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lstStyle/>
          <a:p>
            <a:pPr marL="0" indent="0">
              <a:buNone/>
            </a:pPr>
            <a:endParaRPr lang="ar-IQ" dirty="0" smtClean="0"/>
          </a:p>
          <a:p>
            <a:pPr marL="0" indent="0">
              <a:buNone/>
            </a:pPr>
            <a:endParaRPr lang="ar-IQ" dirty="0"/>
          </a:p>
          <a:p>
            <a:pPr marL="0" indent="0" algn="ctr">
              <a:buNone/>
            </a:pPr>
            <a:endParaRPr lang="ar-IQ" sz="6000" dirty="0" smtClean="0">
              <a:solidFill>
                <a:srgbClr val="FF0000"/>
              </a:solidFill>
              <a:latin typeface="Cambria Math" pitchFamily="18" charset="0"/>
              <a:ea typeface="Cambria Math" pitchFamily="18" charset="0"/>
              <a:cs typeface="Bold Italic Art" pitchFamily="2" charset="-78"/>
            </a:endParaRPr>
          </a:p>
          <a:p>
            <a:pPr marL="0" indent="0" algn="ctr">
              <a:buNone/>
            </a:pPr>
            <a:r>
              <a:rPr lang="ar-IQ" sz="6000" dirty="0" smtClean="0">
                <a:solidFill>
                  <a:srgbClr val="FF0000"/>
                </a:solidFill>
                <a:latin typeface="Cambria Math" pitchFamily="18" charset="0"/>
                <a:ea typeface="Cambria Math" pitchFamily="18" charset="0"/>
                <a:cs typeface="Bold Italic Art" pitchFamily="2" charset="-78"/>
              </a:rPr>
              <a:t>شكراً لاستماعكم </a:t>
            </a:r>
            <a:endParaRPr lang="en-US" sz="6000" dirty="0">
              <a:solidFill>
                <a:srgbClr val="FF0000"/>
              </a:solidFill>
              <a:latin typeface="Cambria Math" pitchFamily="18" charset="0"/>
              <a:ea typeface="Cambria Math" pitchFamily="18" charset="0"/>
              <a:cs typeface="Bold Italic Art" pitchFamily="2" charset="-78"/>
            </a:endParaRPr>
          </a:p>
        </p:txBody>
      </p:sp>
    </p:spTree>
    <p:extLst>
      <p:ext uri="{BB962C8B-B14F-4D97-AF65-F5344CB8AC3E}">
        <p14:creationId xmlns:p14="http://schemas.microsoft.com/office/powerpoint/2010/main" val="2489871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a:solidFill>
                  <a:srgbClr val="FF0000"/>
                </a:solidFill>
              </a:rPr>
              <a:t>استصلاح التربة العملي</a:t>
            </a:r>
            <a:br>
              <a:rPr lang="ar-IQ" dirty="0">
                <a:solidFill>
                  <a:srgbClr val="FF0000"/>
                </a:solidFill>
              </a:rPr>
            </a:br>
            <a:r>
              <a:rPr lang="ar-IQ" dirty="0">
                <a:solidFill>
                  <a:srgbClr val="FF0000"/>
                </a:solidFill>
              </a:rPr>
              <a:t>المحاضرة </a:t>
            </a:r>
            <a:r>
              <a:rPr lang="ar-IQ" dirty="0" smtClean="0">
                <a:solidFill>
                  <a:srgbClr val="FF0000"/>
                </a:solidFill>
              </a:rPr>
              <a:t>الخامسة  </a:t>
            </a:r>
            <a:endParaRPr lang="en-US" dirty="0">
              <a:solidFill>
                <a:srgbClr val="FF0000"/>
              </a:solidFill>
            </a:endParaRPr>
          </a:p>
        </p:txBody>
      </p:sp>
      <p:sp>
        <p:nvSpPr>
          <p:cNvPr id="3" name="عنصر نائب للمحتوى 2"/>
          <p:cNvSpPr>
            <a:spLocks noGrp="1"/>
          </p:cNvSpPr>
          <p:nvPr>
            <p:ph idx="1"/>
          </p:nvPr>
        </p:nvSpPr>
        <p:spPr/>
        <p:txBody>
          <a:bodyPr/>
          <a:lstStyle/>
          <a:p>
            <a:pPr marL="0" indent="0" algn="ctr">
              <a:buNone/>
            </a:pPr>
            <a:endParaRPr lang="ar-IQ" dirty="0" smtClean="0"/>
          </a:p>
          <a:p>
            <a:pPr marL="0" indent="0" algn="ctr">
              <a:buNone/>
            </a:pPr>
            <a:endParaRPr lang="ar-IQ" dirty="0"/>
          </a:p>
          <a:p>
            <a:pPr marL="0" indent="0" algn="ctr">
              <a:buNone/>
            </a:pPr>
            <a:r>
              <a:rPr lang="ar-IQ" sz="4400" dirty="0" smtClean="0">
                <a:solidFill>
                  <a:srgbClr val="00B050"/>
                </a:solidFill>
              </a:rPr>
              <a:t>ادارة </a:t>
            </a:r>
            <a:r>
              <a:rPr lang="ar-IQ" sz="4400" dirty="0">
                <a:solidFill>
                  <a:srgbClr val="00B050"/>
                </a:solidFill>
              </a:rPr>
              <a:t>الاراضي المستصلحة</a:t>
            </a:r>
          </a:p>
          <a:p>
            <a:pPr marL="0" indent="0" algn="ctr">
              <a:buNone/>
            </a:pPr>
            <a:r>
              <a:rPr lang="ar-IQ" sz="4400" dirty="0">
                <a:solidFill>
                  <a:srgbClr val="00B050"/>
                </a:solidFill>
              </a:rPr>
              <a:t>د. أمين حسين جبل </a:t>
            </a:r>
          </a:p>
          <a:p>
            <a:pPr marL="0" indent="0" algn="ctr">
              <a:buNone/>
            </a:pPr>
            <a:endParaRPr lang="en-US" dirty="0"/>
          </a:p>
        </p:txBody>
      </p:sp>
    </p:spTree>
    <p:extLst>
      <p:ext uri="{BB962C8B-B14F-4D97-AF65-F5344CB8AC3E}">
        <p14:creationId xmlns:p14="http://schemas.microsoft.com/office/powerpoint/2010/main" val="2592037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0"/>
            <a:ext cx="8229600" cy="1143000"/>
          </a:xfrm>
        </p:spPr>
        <p:txBody>
          <a:bodyPr/>
          <a:lstStyle/>
          <a:p>
            <a:r>
              <a:rPr lang="ar-IQ" b="1" u="sng" dirty="0" smtClean="0">
                <a:solidFill>
                  <a:srgbClr val="0070C0"/>
                </a:solidFill>
              </a:rPr>
              <a:t> </a:t>
            </a:r>
            <a:r>
              <a:rPr lang="ar-IQ" b="1" u="sng" dirty="0">
                <a:solidFill>
                  <a:srgbClr val="0070C0"/>
                </a:solidFill>
              </a:rPr>
              <a:t>طبيعة وخصائص الاراضي المستصلحة</a:t>
            </a:r>
            <a:endParaRPr lang="en-US" b="1" u="sng" dirty="0">
              <a:solidFill>
                <a:srgbClr val="0070C0"/>
              </a:solidFill>
            </a:endParaRPr>
          </a:p>
        </p:txBody>
      </p:sp>
      <p:sp>
        <p:nvSpPr>
          <p:cNvPr id="3" name="عنصر نائب للمحتوى 2"/>
          <p:cNvSpPr>
            <a:spLocks noGrp="1"/>
          </p:cNvSpPr>
          <p:nvPr>
            <p:ph idx="1"/>
          </p:nvPr>
        </p:nvSpPr>
        <p:spPr>
          <a:xfrm>
            <a:off x="0" y="1052736"/>
            <a:ext cx="9144000" cy="5805264"/>
          </a:xfrm>
        </p:spPr>
        <p:txBody>
          <a:bodyPr>
            <a:normAutofit lnSpcReduction="10000"/>
          </a:bodyPr>
          <a:lstStyle/>
          <a:p>
            <a:pPr marL="0" indent="0" algn="just">
              <a:lnSpc>
                <a:spcPct val="150000"/>
              </a:lnSpc>
              <a:buNone/>
            </a:pPr>
            <a:r>
              <a:rPr lang="ar-IQ" dirty="0"/>
              <a:t>تتحدد طبيعة وخصائص الاراضي المستصلحة </a:t>
            </a:r>
            <a:r>
              <a:rPr lang="ar-IQ" dirty="0" smtClean="0"/>
              <a:t>وإنتاجيتها </a:t>
            </a:r>
            <a:r>
              <a:rPr lang="ar-IQ" dirty="0"/>
              <a:t>بدرجة رئيسية </a:t>
            </a:r>
            <a:r>
              <a:rPr lang="ar-IQ" dirty="0">
                <a:solidFill>
                  <a:srgbClr val="C00000"/>
                </a:solidFill>
              </a:rPr>
              <a:t>بفعالية الغسل </a:t>
            </a:r>
            <a:r>
              <a:rPr lang="ar-IQ" dirty="0"/>
              <a:t>الذي جرى للأملاح في مرحلة الغسل وكذلك </a:t>
            </a:r>
            <a:r>
              <a:rPr lang="ar-IQ" dirty="0">
                <a:solidFill>
                  <a:srgbClr val="C00000"/>
                </a:solidFill>
              </a:rPr>
              <a:t>بالجهد المبذول في مرحلة الاستزراع </a:t>
            </a:r>
            <a:r>
              <a:rPr lang="ar-IQ" dirty="0"/>
              <a:t>لاستكمال عملية الغسل ولتحسين الصفات الكيميائية والفيزيائية والخصوبية للتربة وبشكل عام تعتبر الترب المستصلحة في بداية الامر أراضي قد تم معالجتها من عيب اساسي كان يحد من استغلالها وهو مشكلة الملوحة، ومجهزه </a:t>
            </a:r>
            <a:r>
              <a:rPr lang="ar-IQ" dirty="0" smtClean="0"/>
              <a:t>حالياً </a:t>
            </a:r>
            <a:r>
              <a:rPr lang="ar-IQ" dirty="0"/>
              <a:t>بشبكة فعالة من المبازل ومضمونة بحصة مائية كافية لاستغلالها </a:t>
            </a:r>
            <a:r>
              <a:rPr lang="ar-IQ" dirty="0" smtClean="0"/>
              <a:t>بمحاصيل زراعية </a:t>
            </a:r>
            <a:r>
              <a:rPr lang="ar-IQ" dirty="0"/>
              <a:t>مناسبة. </a:t>
            </a:r>
            <a:endParaRPr lang="en-US" dirty="0"/>
          </a:p>
        </p:txBody>
      </p:sp>
    </p:spTree>
    <p:extLst>
      <p:ext uri="{BB962C8B-B14F-4D97-AF65-F5344CB8AC3E}">
        <p14:creationId xmlns:p14="http://schemas.microsoft.com/office/powerpoint/2010/main" val="107730698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25000" lnSpcReduction="20000"/>
          </a:bodyPr>
          <a:lstStyle/>
          <a:p>
            <a:pPr marL="0" indent="0" algn="just">
              <a:lnSpc>
                <a:spcPct val="170000"/>
              </a:lnSpc>
              <a:buNone/>
            </a:pPr>
            <a:r>
              <a:rPr lang="ar-IQ" sz="9600" dirty="0"/>
              <a:t>ان الكمية الإضافية من ماء الري أضافة الى ما يحتاجه النبات من الماء والتي تعمل على غسل الاملاح المتراكمة باتجاه أسفل منطقة الجذور . يطلق عليها "</a:t>
            </a:r>
            <a:r>
              <a:rPr lang="ar-IQ" sz="9600" dirty="0">
                <a:solidFill>
                  <a:srgbClr val="FF0000"/>
                </a:solidFill>
              </a:rPr>
              <a:t>متطلبات الغسل </a:t>
            </a:r>
            <a:r>
              <a:rPr lang="en-US" sz="9600" dirty="0">
                <a:solidFill>
                  <a:srgbClr val="FF0000"/>
                </a:solidFill>
              </a:rPr>
              <a:t>Leaching Requirement" . </a:t>
            </a:r>
            <a:r>
              <a:rPr lang="ar-IQ" sz="9600" dirty="0">
                <a:solidFill>
                  <a:srgbClr val="FF0000"/>
                </a:solidFill>
              </a:rPr>
              <a:t> </a:t>
            </a:r>
            <a:r>
              <a:rPr lang="ar-IQ" sz="9600" dirty="0"/>
              <a:t>ومن المفيد أن نشير هنا الى انه عند اجراء الحسابات بواسطة معادلة التوازن </a:t>
            </a:r>
            <a:r>
              <a:rPr lang="ar-IQ" sz="9600"/>
              <a:t>الملحي </a:t>
            </a:r>
            <a:r>
              <a:rPr lang="ar-IQ" sz="9600" smtClean="0"/>
              <a:t>رقم ( 22 ) لتقدير </a:t>
            </a:r>
            <a:r>
              <a:rPr lang="ar-IQ" sz="9600" dirty="0"/>
              <a:t>متطلبات الغسل قد أفترض أن ملوحة ماء البزل تساوي ملوحة التربة، وان هذا الافتراض يمكن قبوله فقط في حالة وجود حالة امتزاج تام لماء الري النافذ مع محلول التربة، أي بعبارة - أخرى في حالة وجود حالة من الاتزان. ان الواقع ليس كذلك في معظم </a:t>
            </a:r>
            <a:r>
              <a:rPr lang="ar-IQ" sz="9600" dirty="0" smtClean="0"/>
              <a:t>الترب </a:t>
            </a:r>
            <a:r>
              <a:rPr lang="ar-IQ" sz="9600" dirty="0"/>
              <a:t>المستصلحة، حيث ان الماء النافذ خلال التربة يتحرك عادة </a:t>
            </a:r>
            <a:r>
              <a:rPr lang="ar-IQ" sz="9600" dirty="0" smtClean="0"/>
              <a:t> </a:t>
            </a:r>
            <a:r>
              <a:rPr lang="ar-IQ" sz="9600" dirty="0"/>
              <a:t>بالمسامات الكبيرة بسرعه اكبر من المسامات الصغيرة، كما ان جزء من الماء يتحرك خلال الشقوق الكبيرة بكفاءة أقل في غسل الاملاح، لذلك فان </a:t>
            </a:r>
          </a:p>
          <a:p>
            <a:pPr marL="0" indent="0" algn="just">
              <a:lnSpc>
                <a:spcPct val="170000"/>
              </a:lnSpc>
              <a:buNone/>
            </a:pPr>
            <a:r>
              <a:rPr lang="en-US" sz="5600" dirty="0" smtClean="0">
                <a:solidFill>
                  <a:srgbClr val="C00000"/>
                </a:solidFill>
              </a:rPr>
              <a:t>                        </a:t>
            </a:r>
            <a:r>
              <a:rPr lang="en-US" sz="7200" b="1" dirty="0" err="1" smtClean="0">
                <a:solidFill>
                  <a:srgbClr val="C00000"/>
                </a:solidFill>
              </a:rPr>
              <a:t>ECp</a:t>
            </a:r>
            <a:r>
              <a:rPr lang="en-US" sz="7200" b="1" dirty="0">
                <a:solidFill>
                  <a:srgbClr val="C00000"/>
                </a:solidFill>
              </a:rPr>
              <a:t>≠ EC </a:t>
            </a:r>
            <a:r>
              <a:rPr lang="en-US" sz="7200" b="1" dirty="0" smtClean="0">
                <a:solidFill>
                  <a:srgbClr val="C00000"/>
                </a:solidFill>
              </a:rPr>
              <a:t>e                                                                                                      </a:t>
            </a:r>
            <a:endParaRPr lang="ar-IQ" sz="7200" b="1" dirty="0"/>
          </a:p>
          <a:p>
            <a:pPr marL="0" indent="0">
              <a:lnSpc>
                <a:spcPct val="170000"/>
              </a:lnSpc>
              <a:buNone/>
            </a:pPr>
            <a:r>
              <a:rPr lang="ar-IQ" sz="7200" b="1" dirty="0" smtClean="0"/>
              <a:t>والواقع ان                                     </a:t>
            </a:r>
            <a:r>
              <a:rPr lang="en-US" sz="7200" b="1" dirty="0" smtClean="0"/>
              <a:t>                     </a:t>
            </a:r>
            <a:r>
              <a:rPr lang="ar-IQ" sz="7200" b="1" dirty="0" smtClean="0"/>
              <a:t>                 </a:t>
            </a:r>
            <a:r>
              <a:rPr lang="en-US" sz="7200" b="1" dirty="0" err="1">
                <a:solidFill>
                  <a:srgbClr val="C00000"/>
                </a:solidFill>
              </a:rPr>
              <a:t>ECp</a:t>
            </a:r>
            <a:r>
              <a:rPr lang="en-US" sz="7200" b="1" dirty="0">
                <a:solidFill>
                  <a:srgbClr val="C00000"/>
                </a:solidFill>
              </a:rPr>
              <a:t> &lt; EC e</a:t>
            </a:r>
            <a:endParaRPr lang="en-US" sz="7200" b="1" dirty="0"/>
          </a:p>
          <a:p>
            <a:pPr marL="0" indent="0" algn="just">
              <a:lnSpc>
                <a:spcPct val="170000"/>
              </a:lnSpc>
              <a:buNone/>
            </a:pPr>
            <a:r>
              <a:rPr lang="ar-IQ" sz="7200" b="1" dirty="0" smtClean="0"/>
              <a:t>لذلك فان                                              </a:t>
            </a:r>
            <a:r>
              <a:rPr lang="en-US" sz="7200" b="1" dirty="0" smtClean="0"/>
              <a:t>                   </a:t>
            </a:r>
            <a:r>
              <a:rPr lang="ar-IQ" sz="7200" b="1" dirty="0" smtClean="0"/>
              <a:t>          </a:t>
            </a:r>
            <a:r>
              <a:rPr lang="en-US" sz="7200" b="1" dirty="0" err="1" smtClean="0">
                <a:solidFill>
                  <a:srgbClr val="C00000"/>
                </a:solidFill>
              </a:rPr>
              <a:t>ECp</a:t>
            </a:r>
            <a:r>
              <a:rPr lang="en-US" sz="7200" b="1" dirty="0" smtClean="0">
                <a:solidFill>
                  <a:srgbClr val="C00000"/>
                </a:solidFill>
              </a:rPr>
              <a:t> </a:t>
            </a:r>
            <a:r>
              <a:rPr lang="en-US" sz="7200" b="1" dirty="0">
                <a:solidFill>
                  <a:srgbClr val="C00000"/>
                </a:solidFill>
              </a:rPr>
              <a:t>= f.EC e</a:t>
            </a:r>
            <a:endParaRPr lang="en-US" sz="7200" b="1" dirty="0"/>
          </a:p>
          <a:p>
            <a:pPr marL="0" indent="0" algn="just">
              <a:lnSpc>
                <a:spcPct val="170000"/>
              </a:lnSpc>
              <a:buNone/>
            </a:pPr>
            <a:r>
              <a:rPr lang="en-US" sz="3800" dirty="0" smtClean="0"/>
              <a:t> </a:t>
            </a:r>
            <a:r>
              <a:rPr lang="en-US" dirty="0" smtClean="0"/>
              <a:t>                                                                                              </a:t>
            </a:r>
            <a:endParaRPr lang="en-US" dirty="0"/>
          </a:p>
        </p:txBody>
      </p:sp>
    </p:spTree>
    <p:extLst>
      <p:ext uri="{BB962C8B-B14F-4D97-AF65-F5344CB8AC3E}">
        <p14:creationId xmlns:p14="http://schemas.microsoft.com/office/powerpoint/2010/main" val="341433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25000" lnSpcReduction="20000"/>
          </a:bodyPr>
          <a:lstStyle/>
          <a:p>
            <a:pPr marL="0" indent="0" algn="just">
              <a:lnSpc>
                <a:spcPct val="170000"/>
              </a:lnSpc>
              <a:buNone/>
            </a:pPr>
            <a:r>
              <a:rPr lang="ar-IQ" sz="11200" dirty="0" smtClean="0"/>
              <a:t>ويطلق </a:t>
            </a:r>
            <a:r>
              <a:rPr lang="ar-IQ" sz="11200" dirty="0"/>
              <a:t>على المعامل </a:t>
            </a:r>
            <a:r>
              <a:rPr lang="ar-IQ" sz="11200" dirty="0" smtClean="0"/>
              <a:t>(</a:t>
            </a:r>
            <a:r>
              <a:rPr lang="en-US" sz="11200" dirty="0" smtClean="0"/>
              <a:t>f</a:t>
            </a:r>
            <a:r>
              <a:rPr lang="ar-IQ" sz="11200" dirty="0" smtClean="0"/>
              <a:t>) </a:t>
            </a:r>
            <a:r>
              <a:rPr lang="ar-IQ" sz="11200" dirty="0"/>
              <a:t>عامل كفاءة الغسل </a:t>
            </a:r>
            <a:r>
              <a:rPr lang="en-US" sz="11200" dirty="0" smtClean="0"/>
              <a:t>leaching </a:t>
            </a:r>
            <a:r>
              <a:rPr lang="ar-IQ" sz="11200" dirty="0" smtClean="0"/>
              <a:t> </a:t>
            </a:r>
            <a:r>
              <a:rPr lang="en-US" sz="11200" dirty="0" smtClean="0"/>
              <a:t>efficiency </a:t>
            </a:r>
            <a:r>
              <a:rPr lang="en-US" sz="11200" dirty="0"/>
              <a:t>factor </a:t>
            </a:r>
            <a:r>
              <a:rPr lang="ar-IQ" sz="11200" dirty="0"/>
              <a:t>وعادة تكون قيمته أقل من الواحدة </a:t>
            </a:r>
            <a:r>
              <a:rPr lang="ar-IQ" sz="11200" dirty="0" smtClean="0"/>
              <a:t>وتعتمد </a:t>
            </a:r>
            <a:r>
              <a:rPr lang="ar-IQ" sz="11200" dirty="0"/>
              <a:t>ان قيمته على </a:t>
            </a:r>
            <a:r>
              <a:rPr lang="ar-IQ" sz="11200" dirty="0">
                <a:solidFill>
                  <a:srgbClr val="FF0000"/>
                </a:solidFill>
              </a:rPr>
              <a:t>صفات </a:t>
            </a:r>
            <a:r>
              <a:rPr lang="ar-IQ" sz="11200" dirty="0" smtClean="0">
                <a:solidFill>
                  <a:srgbClr val="FF0000"/>
                </a:solidFill>
              </a:rPr>
              <a:t>التربة </a:t>
            </a:r>
            <a:r>
              <a:rPr lang="ar-IQ" sz="11200" dirty="0"/>
              <a:t>وبناء </a:t>
            </a:r>
            <a:r>
              <a:rPr lang="ar-IQ" sz="11200" dirty="0" smtClean="0"/>
              <a:t>على نتائج </a:t>
            </a:r>
            <a:r>
              <a:rPr lang="ar-IQ" sz="11200" dirty="0"/>
              <a:t>العديد من التجارب التي أجريت في العراق قدر </a:t>
            </a:r>
            <a:r>
              <a:rPr lang="ar-IQ" sz="11200" dirty="0" err="1" smtClean="0"/>
              <a:t>بومانس</a:t>
            </a:r>
            <a:r>
              <a:rPr lang="ar-IQ" sz="11200" dirty="0" smtClean="0"/>
              <a:t> وزملائه (1963</a:t>
            </a:r>
            <a:r>
              <a:rPr lang="en-US" sz="11200" dirty="0" err="1" smtClean="0"/>
              <a:t>Dielman</a:t>
            </a:r>
            <a:r>
              <a:rPr lang="ar-IQ" sz="11200" dirty="0" smtClean="0"/>
              <a:t>) قيمة </a:t>
            </a:r>
            <a:r>
              <a:rPr lang="ar-IQ" sz="11200" dirty="0"/>
              <a:t>معامل كفاءة الغسل للترب </a:t>
            </a:r>
            <a:r>
              <a:rPr lang="ar-IQ" sz="11200" dirty="0" err="1"/>
              <a:t>المزيجة</a:t>
            </a:r>
            <a:r>
              <a:rPr lang="ar-IQ" sz="11200" dirty="0"/>
              <a:t> </a:t>
            </a:r>
            <a:r>
              <a:rPr lang="ar-IQ" sz="11200" dirty="0" err="1"/>
              <a:t>والمزيجة</a:t>
            </a:r>
            <a:r>
              <a:rPr lang="ar-IQ" sz="11200" dirty="0"/>
              <a:t> الرملية مساوية الى </a:t>
            </a:r>
            <a:r>
              <a:rPr lang="ar-IQ" sz="11200" dirty="0" smtClean="0"/>
              <a:t>0.6 </a:t>
            </a:r>
            <a:r>
              <a:rPr lang="ar-IQ" sz="11200" dirty="0"/>
              <a:t>واذا أخذنا بنظر الاعتبار عامل كفاءة الغسل، فأن الصيف </a:t>
            </a:r>
            <a:r>
              <a:rPr lang="ar-IQ" sz="11200" dirty="0" smtClean="0"/>
              <a:t>الصيغة لمعادلة التوازن الملحي تصبح</a:t>
            </a:r>
            <a:r>
              <a:rPr lang="en-US" sz="11200" dirty="0" smtClean="0">
                <a:solidFill>
                  <a:srgbClr val="C00000"/>
                </a:solidFill>
              </a:rPr>
              <a:t>I=</a:t>
            </a:r>
            <a:r>
              <a:rPr lang="en-US" sz="11200" dirty="0" err="1" smtClean="0">
                <a:solidFill>
                  <a:srgbClr val="C00000"/>
                </a:solidFill>
              </a:rPr>
              <a:t>fECe</a:t>
            </a:r>
            <a:r>
              <a:rPr lang="en-US" sz="11200" dirty="0" smtClean="0">
                <a:solidFill>
                  <a:srgbClr val="C00000"/>
                </a:solidFill>
              </a:rPr>
              <a:t>/</a:t>
            </a:r>
            <a:r>
              <a:rPr lang="en-US" sz="11200" dirty="0" err="1" smtClean="0">
                <a:solidFill>
                  <a:srgbClr val="C00000"/>
                </a:solidFill>
              </a:rPr>
              <a:t>fECe</a:t>
            </a:r>
            <a:r>
              <a:rPr lang="en-US" sz="11200" dirty="0" smtClean="0">
                <a:solidFill>
                  <a:srgbClr val="C00000"/>
                </a:solidFill>
              </a:rPr>
              <a:t>-EC </a:t>
            </a:r>
            <a:r>
              <a:rPr lang="en-US" sz="11200" dirty="0" err="1">
                <a:solidFill>
                  <a:srgbClr val="C00000"/>
                </a:solidFill>
              </a:rPr>
              <a:t>iw</a:t>
            </a:r>
            <a:r>
              <a:rPr lang="en-US" sz="11200" dirty="0">
                <a:solidFill>
                  <a:srgbClr val="C00000"/>
                </a:solidFill>
              </a:rPr>
              <a:t> *E                      </a:t>
            </a:r>
            <a:endParaRPr lang="en-US" sz="11200" dirty="0" smtClean="0"/>
          </a:p>
          <a:p>
            <a:pPr marL="0" indent="0" rtl="0">
              <a:lnSpc>
                <a:spcPct val="170000"/>
              </a:lnSpc>
              <a:buNone/>
            </a:pPr>
            <a:r>
              <a:rPr lang="ar-IQ" sz="11200" dirty="0" smtClean="0"/>
              <a:t>لذلك </a:t>
            </a:r>
            <a:r>
              <a:rPr lang="ar-IQ" sz="11200" dirty="0"/>
              <a:t>، فاذا عدنا الى تقدير عمق ماء الري اللازم للحفاظ على التوازن الملحي في مثالنا السابق، معتبرين ان عامل كفاءة </a:t>
            </a:r>
            <a:r>
              <a:rPr lang="ar-IQ" sz="11200" dirty="0" smtClean="0"/>
              <a:t>الغسل =0.6 عندئذ </a:t>
            </a:r>
            <a:r>
              <a:rPr lang="ar-IQ" sz="11200" dirty="0"/>
              <a:t>فأن عمق ماء الري </a:t>
            </a:r>
            <a:endParaRPr lang="ar-IQ" sz="11200" dirty="0" smtClean="0"/>
          </a:p>
          <a:p>
            <a:pPr marL="0" indent="0" algn="l" rtl="0">
              <a:lnSpc>
                <a:spcPct val="170000"/>
              </a:lnSpc>
              <a:buNone/>
            </a:pPr>
            <a:r>
              <a:rPr lang="en-US" sz="8600" dirty="0" smtClean="0">
                <a:latin typeface="Arial" pitchFamily="34" charset="0"/>
                <a:cs typeface="Arial" pitchFamily="34" charset="0"/>
              </a:rPr>
              <a:t>I=(0.6*4/0.6*4-1)*1000</a:t>
            </a:r>
            <a:r>
              <a:rPr lang="en-US" sz="8600" dirty="0" smtClean="0"/>
              <a:t>  </a:t>
            </a:r>
            <a:r>
              <a:rPr lang="en-US" sz="8600" dirty="0"/>
              <a:t>=(2.4/2.4-1)*</a:t>
            </a:r>
            <a:r>
              <a:rPr lang="en-US" sz="8600" dirty="0" smtClean="0"/>
              <a:t>1000</a:t>
            </a:r>
            <a:r>
              <a:rPr lang="en-US" sz="8600" dirty="0"/>
              <a:t>= 1.714mm</a:t>
            </a:r>
          </a:p>
          <a:p>
            <a:pPr marL="0" indent="0" algn="l" rtl="0">
              <a:lnSpc>
                <a:spcPct val="170000"/>
              </a:lnSpc>
              <a:buNone/>
            </a:pPr>
            <a:endParaRPr lang="en-US" sz="8600" dirty="0"/>
          </a:p>
          <a:p>
            <a:pPr marL="0" indent="0" algn="l" rtl="0">
              <a:lnSpc>
                <a:spcPct val="170000"/>
              </a:lnSpc>
              <a:buNone/>
            </a:pPr>
            <a:endParaRPr lang="en-US" sz="8600" dirty="0" smtClean="0"/>
          </a:p>
          <a:p>
            <a:pPr marL="0" indent="0" algn="l" rtl="0">
              <a:lnSpc>
                <a:spcPct val="170000"/>
              </a:lnSpc>
              <a:buNone/>
            </a:pPr>
            <a:endParaRPr lang="en-US" sz="8600" dirty="0" smtClean="0"/>
          </a:p>
          <a:p>
            <a:pPr marL="0" indent="0" algn="l" rtl="0">
              <a:lnSpc>
                <a:spcPct val="170000"/>
              </a:lnSpc>
              <a:buNone/>
            </a:pPr>
            <a:endParaRPr lang="en-US" sz="8600" dirty="0" smtClean="0"/>
          </a:p>
          <a:p>
            <a:pPr marL="0" indent="0">
              <a:lnSpc>
                <a:spcPct val="170000"/>
              </a:lnSpc>
              <a:buNone/>
            </a:pPr>
            <a:endParaRPr lang="en-US" dirty="0"/>
          </a:p>
        </p:txBody>
      </p:sp>
    </p:spTree>
    <p:extLst>
      <p:ext uri="{BB962C8B-B14F-4D97-AF65-F5344CB8AC3E}">
        <p14:creationId xmlns:p14="http://schemas.microsoft.com/office/powerpoint/2010/main" val="3711184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77500" lnSpcReduction="20000"/>
          </a:bodyPr>
          <a:lstStyle/>
          <a:p>
            <a:pPr marL="0" indent="0" algn="just">
              <a:lnSpc>
                <a:spcPct val="170000"/>
              </a:lnSpc>
              <a:buNone/>
            </a:pPr>
            <a:r>
              <a:rPr lang="ar-IQ" dirty="0"/>
              <a:t>ومن </a:t>
            </a:r>
            <a:r>
              <a:rPr lang="ar-IQ" dirty="0" smtClean="0"/>
              <a:t>المفيد </a:t>
            </a:r>
            <a:r>
              <a:rPr lang="ar-IQ" dirty="0"/>
              <a:t>أن نشير الا انه استخدم </a:t>
            </a:r>
            <a:r>
              <a:rPr lang="ar-IQ" dirty="0" smtClean="0"/>
              <a:t>مؤخراً </a:t>
            </a:r>
            <a:r>
              <a:rPr lang="ar-IQ" dirty="0"/>
              <a:t>مصطلح مرادف المصطلح متطلبات الغسل وهو الجزء المغسول (</a:t>
            </a:r>
            <a:r>
              <a:rPr lang="en-US" dirty="0"/>
              <a:t>Leaching fraction</a:t>
            </a:r>
            <a:r>
              <a:rPr lang="en-US" dirty="0" smtClean="0"/>
              <a:t>)</a:t>
            </a:r>
            <a:r>
              <a:rPr lang="ar-IQ" dirty="0"/>
              <a:t> والذي </a:t>
            </a:r>
            <a:r>
              <a:rPr lang="ar-IQ" dirty="0" smtClean="0"/>
              <a:t>يساوي</a:t>
            </a:r>
            <a:endParaRPr lang="ar-IQ" dirty="0"/>
          </a:p>
          <a:p>
            <a:pPr marL="0" indent="0" algn="just">
              <a:lnSpc>
                <a:spcPct val="170000"/>
              </a:lnSpc>
              <a:buNone/>
            </a:pPr>
            <a:r>
              <a:rPr lang="ar-IQ" dirty="0">
                <a:solidFill>
                  <a:srgbClr val="C00000"/>
                </a:solidFill>
              </a:rPr>
              <a:t>الجزء </a:t>
            </a:r>
            <a:r>
              <a:rPr lang="ar-IQ" dirty="0" smtClean="0">
                <a:solidFill>
                  <a:srgbClr val="C00000"/>
                </a:solidFill>
              </a:rPr>
              <a:t>المغسول</a:t>
            </a:r>
            <a:r>
              <a:rPr lang="en-US" dirty="0" smtClean="0">
                <a:solidFill>
                  <a:srgbClr val="C00000"/>
                </a:solidFill>
              </a:rPr>
              <a:t>LF)</a:t>
            </a:r>
            <a:r>
              <a:rPr lang="ar-IQ" dirty="0" smtClean="0">
                <a:solidFill>
                  <a:srgbClr val="C00000"/>
                </a:solidFill>
              </a:rPr>
              <a:t>)=</a:t>
            </a:r>
            <a:r>
              <a:rPr lang="ar-IQ" dirty="0">
                <a:solidFill>
                  <a:srgbClr val="C00000"/>
                </a:solidFill>
              </a:rPr>
              <a:t>حجم الماء </a:t>
            </a:r>
            <a:r>
              <a:rPr lang="ar-IQ" dirty="0" smtClean="0">
                <a:solidFill>
                  <a:srgbClr val="C00000"/>
                </a:solidFill>
              </a:rPr>
              <a:t>المغسول </a:t>
            </a:r>
            <a:r>
              <a:rPr lang="ar-IQ" dirty="0">
                <a:solidFill>
                  <a:srgbClr val="C00000"/>
                </a:solidFill>
              </a:rPr>
              <a:t>اسفل طبقة </a:t>
            </a:r>
            <a:r>
              <a:rPr lang="ar-IQ" dirty="0" smtClean="0">
                <a:solidFill>
                  <a:srgbClr val="C00000"/>
                </a:solidFill>
              </a:rPr>
              <a:t>الجذور/</a:t>
            </a:r>
            <a:r>
              <a:rPr lang="ar-IQ" dirty="0">
                <a:solidFill>
                  <a:srgbClr val="C00000"/>
                </a:solidFill>
              </a:rPr>
              <a:t>حجم ماء </a:t>
            </a:r>
            <a:r>
              <a:rPr lang="ar-IQ" dirty="0" smtClean="0">
                <a:solidFill>
                  <a:srgbClr val="C00000"/>
                </a:solidFill>
              </a:rPr>
              <a:t>الري </a:t>
            </a:r>
            <a:r>
              <a:rPr lang="ar-IQ" dirty="0" smtClean="0">
                <a:solidFill>
                  <a:srgbClr val="C00000"/>
                </a:solidFill>
              </a:rPr>
              <a:t>المستعمل</a:t>
            </a:r>
            <a:endParaRPr lang="ar-IQ" dirty="0">
              <a:solidFill>
                <a:srgbClr val="C00000"/>
              </a:solidFill>
            </a:endParaRPr>
          </a:p>
          <a:p>
            <a:pPr marL="0" indent="0" algn="just">
              <a:lnSpc>
                <a:spcPct val="170000"/>
              </a:lnSpc>
              <a:buNone/>
            </a:pPr>
            <a:r>
              <a:rPr lang="ar-IQ" dirty="0"/>
              <a:t>وبشكل عام يعتقد انه لغرض السيطرة على الملوحة يجب أن تتراوح قيمة الجزء المغسول ۰,۱۵ - ۰,۲۰ ، وهذا يعني ان ١٥-٢٠% من حجم ماء الري يجب أن يغسل اسفل طبقة الجذور بينما ٨٠-٨٥٪ من الماء يستعمل لغرض التبخر - النتح</a:t>
            </a:r>
            <a:r>
              <a:rPr lang="ar-IQ" dirty="0" smtClean="0"/>
              <a:t>.</a:t>
            </a:r>
            <a:endParaRPr lang="ar-IQ" dirty="0"/>
          </a:p>
          <a:p>
            <a:pPr marL="0" indent="0" algn="just">
              <a:lnSpc>
                <a:spcPct val="170000"/>
              </a:lnSpc>
              <a:buNone/>
            </a:pPr>
            <a:r>
              <a:rPr lang="ar-IQ" b="1" u="sng" dirty="0" smtClean="0">
                <a:solidFill>
                  <a:srgbClr val="C00000"/>
                </a:solidFill>
              </a:rPr>
              <a:t>٣- </a:t>
            </a:r>
            <a:r>
              <a:rPr lang="ar-IQ" b="1" u="sng" dirty="0">
                <a:solidFill>
                  <a:srgbClr val="C00000"/>
                </a:solidFill>
              </a:rPr>
              <a:t>مشكلة ردة ( عودة </a:t>
            </a:r>
            <a:r>
              <a:rPr lang="ar-IQ" b="1" u="sng" dirty="0" smtClean="0">
                <a:solidFill>
                  <a:srgbClr val="C00000"/>
                </a:solidFill>
              </a:rPr>
              <a:t>الملوحة) </a:t>
            </a:r>
            <a:r>
              <a:rPr lang="ar-IQ" b="1" u="sng" dirty="0">
                <a:solidFill>
                  <a:srgbClr val="C00000"/>
                </a:solidFill>
              </a:rPr>
              <a:t>في الأراضي المستصلحة واساليب </a:t>
            </a:r>
            <a:r>
              <a:rPr lang="ar-IQ" b="1" u="sng" dirty="0" smtClean="0">
                <a:solidFill>
                  <a:srgbClr val="C00000"/>
                </a:solidFill>
              </a:rPr>
              <a:t>الوقاية منها</a:t>
            </a:r>
            <a:endParaRPr lang="ar-IQ" b="1" u="sng" dirty="0">
              <a:solidFill>
                <a:srgbClr val="C00000"/>
              </a:solidFill>
            </a:endParaRPr>
          </a:p>
          <a:p>
            <a:pPr marL="0" indent="0" algn="just">
              <a:lnSpc>
                <a:spcPct val="170000"/>
              </a:lnSpc>
              <a:buNone/>
            </a:pPr>
            <a:r>
              <a:rPr lang="ar-IQ" dirty="0" smtClean="0"/>
              <a:t>من </a:t>
            </a:r>
            <a:r>
              <a:rPr lang="ar-IQ" dirty="0"/>
              <a:t>المشاكل الرئيسية التي تهدد الأراضي المستصلحة وكما اشارت الخبرة العالمية والمحلية هي مشكلة ردة أو عودة الملوحة </a:t>
            </a:r>
            <a:r>
              <a:rPr lang="en-US" dirty="0" err="1" smtClean="0"/>
              <a:t>Resalinization</a:t>
            </a:r>
            <a:r>
              <a:rPr lang="en-US" dirty="0"/>
              <a:t>) </a:t>
            </a:r>
            <a:r>
              <a:rPr lang="ar-IQ" dirty="0" smtClean="0"/>
              <a:t>)</a:t>
            </a:r>
            <a:r>
              <a:rPr lang="en-US" dirty="0" smtClean="0"/>
              <a:t>، </a:t>
            </a:r>
            <a:r>
              <a:rPr lang="ar-IQ" dirty="0"/>
              <a:t>اي تراكم الاملاح مرة أخرى في الاراضي المستصلحة وتحويلها الى ترب ملحية بعد ان بذلت فيها جهود كبيره </a:t>
            </a:r>
            <a:r>
              <a:rPr lang="ar-IQ" dirty="0" smtClean="0"/>
              <a:t>من اجل </a:t>
            </a:r>
            <a:r>
              <a:rPr lang="ar-IQ" dirty="0"/>
              <a:t>استصلاحها. واسباب ردة الملوحة </a:t>
            </a:r>
            <a:r>
              <a:rPr lang="ar-IQ" dirty="0" smtClean="0"/>
              <a:t>في الأراضي </a:t>
            </a:r>
            <a:r>
              <a:rPr lang="ar-IQ" dirty="0"/>
              <a:t>المستصلحة يمكن</a:t>
            </a:r>
          </a:p>
          <a:p>
            <a:pPr marL="0" indent="0">
              <a:lnSpc>
                <a:spcPct val="170000"/>
              </a:lnSpc>
              <a:buNone/>
            </a:pPr>
            <a:endParaRPr lang="ar-IQ" dirty="0"/>
          </a:p>
          <a:p>
            <a:pPr>
              <a:lnSpc>
                <a:spcPct val="170000"/>
              </a:lnSpc>
            </a:pPr>
            <a:endParaRPr lang="en-US" dirty="0"/>
          </a:p>
        </p:txBody>
      </p:sp>
    </p:spTree>
    <p:extLst>
      <p:ext uri="{BB962C8B-B14F-4D97-AF65-F5344CB8AC3E}">
        <p14:creationId xmlns:p14="http://schemas.microsoft.com/office/powerpoint/2010/main" val="336836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62500" lnSpcReduction="20000"/>
          </a:bodyPr>
          <a:lstStyle/>
          <a:p>
            <a:endParaRPr lang="ar-IQ" dirty="0"/>
          </a:p>
          <a:p>
            <a:pPr marL="0" indent="0" algn="just">
              <a:lnSpc>
                <a:spcPct val="170000"/>
              </a:lnSpc>
              <a:buNone/>
            </a:pPr>
            <a:r>
              <a:rPr lang="ar-IQ" sz="3800" dirty="0"/>
              <a:t>تلخيصها </a:t>
            </a:r>
            <a:r>
              <a:rPr lang="ar-IQ" sz="3800" dirty="0" smtClean="0"/>
              <a:t>بما يلي :-</a:t>
            </a:r>
            <a:endParaRPr lang="ar-IQ" sz="3800" dirty="0"/>
          </a:p>
          <a:p>
            <a:pPr marL="0" indent="0" algn="just">
              <a:lnSpc>
                <a:spcPct val="170000"/>
              </a:lnSpc>
              <a:buNone/>
            </a:pPr>
            <a:r>
              <a:rPr lang="ar-IQ" sz="3800" dirty="0"/>
              <a:t>أ- عدم استغلال هذه الاراضي من قبل کادر </a:t>
            </a:r>
            <a:r>
              <a:rPr lang="ar-IQ" sz="3800" dirty="0" smtClean="0"/>
              <a:t>زراعي </a:t>
            </a:r>
            <a:r>
              <a:rPr lang="ar-IQ" sz="3800" dirty="0"/>
              <a:t>له القدرة الفني </a:t>
            </a:r>
            <a:r>
              <a:rPr lang="ar-IQ" sz="3800" dirty="0" smtClean="0"/>
              <a:t>والإلمام </a:t>
            </a:r>
            <a:r>
              <a:rPr lang="ar-IQ" sz="3800" dirty="0"/>
              <a:t>على استغلال وادارة وصيانة هذه الاراضي، وغياب </a:t>
            </a:r>
            <a:r>
              <a:rPr lang="ar-IQ" sz="3800" dirty="0" smtClean="0"/>
              <a:t>التوجيه </a:t>
            </a:r>
            <a:r>
              <a:rPr lang="ar-IQ" sz="3800" dirty="0"/>
              <a:t>والاشراف الفني والتثقيف بطبيعة وخصائص هذه الاراضي </a:t>
            </a:r>
            <a:r>
              <a:rPr lang="ar-IQ" sz="3800" dirty="0" smtClean="0"/>
              <a:t>وكيفية المحافظة </a:t>
            </a:r>
            <a:r>
              <a:rPr lang="ar-IQ" sz="3800" dirty="0"/>
              <a:t>عليها وصيانتها.</a:t>
            </a:r>
          </a:p>
          <a:p>
            <a:pPr marL="0" indent="0" algn="just">
              <a:lnSpc>
                <a:spcPct val="170000"/>
              </a:lnSpc>
              <a:buNone/>
            </a:pPr>
            <a:r>
              <a:rPr lang="ar-IQ" sz="3800" dirty="0" smtClean="0"/>
              <a:t>ب </a:t>
            </a:r>
            <a:r>
              <a:rPr lang="ar-IQ" sz="3800" dirty="0"/>
              <a:t>- </a:t>
            </a:r>
            <a:r>
              <a:rPr lang="ar-IQ" sz="3800" dirty="0" smtClean="0"/>
              <a:t>اختلال </a:t>
            </a:r>
            <a:r>
              <a:rPr lang="ar-IQ" sz="3800" dirty="0"/>
              <a:t>التوازن الملحي في هذه الاراضي الذي يسبب تراكم الاملاح الناتجة اما من مياه الري أو المياه الارضية المالحة </a:t>
            </a:r>
            <a:r>
              <a:rPr lang="ar-IQ" sz="3800" dirty="0" smtClean="0"/>
              <a:t>أو بسبب </a:t>
            </a:r>
            <a:r>
              <a:rPr lang="ar-IQ" sz="3800" dirty="0"/>
              <a:t>استخدام مياه مالحة لأغراض الري</a:t>
            </a:r>
            <a:r>
              <a:rPr lang="ar-IQ" sz="3800" dirty="0" smtClean="0"/>
              <a:t>.</a:t>
            </a:r>
          </a:p>
          <a:p>
            <a:pPr marL="0" indent="0" algn="just">
              <a:lnSpc>
                <a:spcPct val="170000"/>
              </a:lnSpc>
              <a:buNone/>
            </a:pPr>
            <a:r>
              <a:rPr lang="ar-IQ" sz="3800" dirty="0" smtClean="0"/>
              <a:t> </a:t>
            </a:r>
            <a:r>
              <a:rPr lang="ar-IQ" sz="3800" dirty="0"/>
              <a:t>ج - ضعف الاهتمام بعمليات التعديل والتسوية الموسمية والدورية حيث يؤدي ذلك في البداية الى تكوين بقع ملحية ثم انتشارها </a:t>
            </a:r>
            <a:r>
              <a:rPr lang="ar-IQ" sz="3800" dirty="0" smtClean="0"/>
              <a:t>على مساحات </a:t>
            </a:r>
            <a:r>
              <a:rPr lang="ar-IQ" sz="3800" dirty="0"/>
              <a:t>اكبر من المشروع</a:t>
            </a:r>
            <a:r>
              <a:rPr lang="ar-IQ" sz="3800" dirty="0" smtClean="0"/>
              <a:t>.</a:t>
            </a:r>
            <a:endParaRPr lang="ar-IQ" sz="3800" dirty="0"/>
          </a:p>
          <a:p>
            <a:pPr marL="0" indent="0" algn="just">
              <a:lnSpc>
                <a:spcPct val="170000"/>
              </a:lnSpc>
              <a:buNone/>
            </a:pPr>
            <a:r>
              <a:rPr lang="ar-IQ" sz="3800" dirty="0"/>
              <a:t>د </a:t>
            </a:r>
            <a:r>
              <a:rPr lang="ar-IQ" sz="3800" dirty="0" smtClean="0"/>
              <a:t>-عدم </a:t>
            </a:r>
            <a:r>
              <a:rPr lang="ar-IQ" sz="3800" dirty="0"/>
              <a:t>تكثيف الزراعة في هذه الاراضي وكذلك </a:t>
            </a:r>
            <a:r>
              <a:rPr lang="ar-IQ" sz="3800" dirty="0" smtClean="0"/>
              <a:t>توبيرها </a:t>
            </a:r>
            <a:r>
              <a:rPr lang="ar-IQ" sz="3800" dirty="0"/>
              <a:t>صيفاً الذي يؤدي بدوره الى زيادة صعود المياه الارضية خلال التربة حاملة </a:t>
            </a:r>
            <a:r>
              <a:rPr lang="ar-IQ" sz="3800" dirty="0" smtClean="0"/>
              <a:t>معها كميات </a:t>
            </a:r>
            <a:r>
              <a:rPr lang="ar-IQ" sz="3800" dirty="0"/>
              <a:t>كبيرة من الاملاح التي تتراكم بدورها في الطبقة </a:t>
            </a:r>
            <a:r>
              <a:rPr lang="ar-IQ" sz="3800" dirty="0" smtClean="0"/>
              <a:t>السطحية للتربة .</a:t>
            </a:r>
            <a:endParaRPr lang="ar-IQ" sz="3800" dirty="0"/>
          </a:p>
          <a:p>
            <a:pPr marL="0" indent="0" algn="just">
              <a:lnSpc>
                <a:spcPct val="170000"/>
              </a:lnSpc>
              <a:buNone/>
            </a:pPr>
            <a:endParaRPr lang="en-US" sz="3800" dirty="0"/>
          </a:p>
        </p:txBody>
      </p:sp>
    </p:spTree>
    <p:extLst>
      <p:ext uri="{BB962C8B-B14F-4D97-AF65-F5344CB8AC3E}">
        <p14:creationId xmlns:p14="http://schemas.microsoft.com/office/powerpoint/2010/main" val="4247475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25000" lnSpcReduction="20000"/>
          </a:bodyPr>
          <a:lstStyle/>
          <a:p>
            <a:endParaRPr lang="ar-IQ" dirty="0" smtClean="0"/>
          </a:p>
          <a:p>
            <a:endParaRPr lang="ar-IQ" dirty="0"/>
          </a:p>
          <a:p>
            <a:pPr marL="0" indent="0" algn="just">
              <a:lnSpc>
                <a:spcPct val="170000"/>
              </a:lnSpc>
              <a:buNone/>
            </a:pPr>
            <a:r>
              <a:rPr lang="ar-IQ" sz="9600" dirty="0"/>
              <a:t>هـ - قلة الاهتمام بأعمال المراقبة وجمع المعلومات بشكل دوري والمتعلقة بالتوازن الملحي وتراكم الاملاح وتوزيعها خلال مقد التربة وتذبذب مستوى الماء الارضي وملوحته</a:t>
            </a:r>
            <a:r>
              <a:rPr lang="ar-IQ" sz="9600" dirty="0" smtClean="0"/>
              <a:t>.</a:t>
            </a:r>
          </a:p>
          <a:p>
            <a:pPr marL="0" indent="0" algn="just">
              <a:lnSpc>
                <a:spcPct val="170000"/>
              </a:lnSpc>
              <a:buNone/>
            </a:pPr>
            <a:r>
              <a:rPr lang="ar-IQ" sz="9600" dirty="0" smtClean="0"/>
              <a:t>و </a:t>
            </a:r>
            <a:r>
              <a:rPr lang="ar-IQ" sz="9600" dirty="0"/>
              <a:t>- عدم الاهتمام بالغسل الموسمي أو ما بين المواسم الزراعية لتعميق عملية الغسل لتشمل الطبقات السفلى من المقد واعذاب الطبقة السطحية من الماء الارضي.</a:t>
            </a:r>
          </a:p>
          <a:p>
            <a:pPr marL="0" indent="0" algn="ctr">
              <a:lnSpc>
                <a:spcPct val="170000"/>
              </a:lnSpc>
              <a:buNone/>
            </a:pPr>
            <a:r>
              <a:rPr lang="ar-IQ" sz="11200" b="1" u="sng" dirty="0" smtClean="0">
                <a:solidFill>
                  <a:srgbClr val="0070C0"/>
                </a:solidFill>
              </a:rPr>
              <a:t>4- </a:t>
            </a:r>
            <a:r>
              <a:rPr lang="ar-IQ" sz="11200" b="1" u="sng" dirty="0">
                <a:solidFill>
                  <a:srgbClr val="0070C0"/>
                </a:solidFill>
              </a:rPr>
              <a:t>الاستمرار بمعالجة التغيرات التي جرت اثناء تنفيذ </a:t>
            </a:r>
            <a:r>
              <a:rPr lang="ar-IQ" sz="11200" b="1" u="sng" dirty="0" smtClean="0">
                <a:solidFill>
                  <a:srgbClr val="0070C0"/>
                </a:solidFill>
              </a:rPr>
              <a:t>اعمال الاستصلاح .</a:t>
            </a:r>
            <a:endParaRPr lang="ar-IQ" sz="11200" b="1" u="sng" dirty="0">
              <a:solidFill>
                <a:srgbClr val="0070C0"/>
              </a:solidFill>
            </a:endParaRPr>
          </a:p>
          <a:p>
            <a:pPr marL="0" indent="0" algn="just">
              <a:lnSpc>
                <a:spcPct val="170000"/>
              </a:lnSpc>
              <a:buNone/>
            </a:pPr>
            <a:r>
              <a:rPr lang="ar-IQ" sz="9600" dirty="0" smtClean="0"/>
              <a:t>لقد </a:t>
            </a:r>
            <a:r>
              <a:rPr lang="ar-IQ" sz="9600" dirty="0"/>
              <a:t>سبق لنا أن أشرنا إلى هذا الموضوع بالتفصيل وذلك عند مناقشة مرحلة الاستزراع وبينا ان هناك كثير من التغيرات والتأثيرات </a:t>
            </a:r>
            <a:r>
              <a:rPr lang="ar-IQ" sz="9600" dirty="0" smtClean="0"/>
              <a:t>الجانبية السلبية يمكن  </a:t>
            </a:r>
            <a:r>
              <a:rPr lang="ar-IQ" sz="9600" dirty="0"/>
              <a:t>أن تظهر أثناء تنفيذ العمليات التحضيرية للاستصلاح </a:t>
            </a:r>
            <a:r>
              <a:rPr lang="ar-IQ" sz="9600" dirty="0" smtClean="0"/>
              <a:t>وكذلك </a:t>
            </a:r>
            <a:r>
              <a:rPr lang="ar-IQ" sz="9600" dirty="0"/>
              <a:t>خلال عملية الغسل كعمليات القطع والملء والتسوية واستخدام المكننة الثقيلة وغمر التربة بالماء لفتره طويلة </a:t>
            </a:r>
            <a:r>
              <a:rPr lang="ar-IQ" sz="9600" dirty="0" smtClean="0"/>
              <a:t>ومعظم </a:t>
            </a:r>
            <a:r>
              <a:rPr lang="ar-IQ" sz="9600" dirty="0"/>
              <a:t>هذه العمليات تؤدي الى تغير صفات التربة حيث تؤدي الى رص التربة وتقليل نفاذيتها واحتمال غسل العناصر الغذائية فيها أو تحولها الى صيغ غير </a:t>
            </a:r>
            <a:r>
              <a:rPr lang="ar-IQ" sz="9600" dirty="0" smtClean="0"/>
              <a:t>جاهزة للامتصاص</a:t>
            </a:r>
            <a:endParaRPr lang="en-US" sz="2800" dirty="0"/>
          </a:p>
          <a:p>
            <a:pPr marL="0" indent="0">
              <a:lnSpc>
                <a:spcPct val="170000"/>
              </a:lnSpc>
              <a:buNone/>
            </a:pPr>
            <a:endParaRPr lang="ar-IQ" sz="8600" dirty="0"/>
          </a:p>
          <a:p>
            <a:pPr marL="0" indent="0">
              <a:lnSpc>
                <a:spcPct val="170000"/>
              </a:lnSpc>
              <a:buNone/>
            </a:pPr>
            <a:endParaRPr lang="ar-IQ" sz="8600" dirty="0"/>
          </a:p>
        </p:txBody>
      </p:sp>
    </p:spTree>
    <p:extLst>
      <p:ext uri="{BB962C8B-B14F-4D97-AF65-F5344CB8AC3E}">
        <p14:creationId xmlns:p14="http://schemas.microsoft.com/office/powerpoint/2010/main" val="3019277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25000" lnSpcReduction="20000"/>
          </a:bodyPr>
          <a:lstStyle/>
          <a:p>
            <a:pPr marL="0" indent="0" algn="just">
              <a:lnSpc>
                <a:spcPct val="170000"/>
              </a:lnSpc>
              <a:buNone/>
            </a:pPr>
            <a:r>
              <a:rPr lang="ar-IQ" sz="11200" dirty="0" smtClean="0"/>
              <a:t>واحتمال تشبيع </a:t>
            </a:r>
            <a:r>
              <a:rPr lang="ar-IQ" sz="11200" dirty="0"/>
              <a:t>معقد التبادل بالصوديوم وارتفاع قيمة الاس الهيدروجيني وغير ذلك من التغيرات. وفي كثير من الاحيان يستوجب الأمر الاستمرار بمعالجة هذه التغيرات من اجل تحسين صفات التربة حتى في مرحلة الاراضي المستصلحة وذلك اما بسبب عدم استكمالها خلال مرحلة </a:t>
            </a:r>
            <a:r>
              <a:rPr lang="ar-IQ" sz="11200" dirty="0" smtClean="0"/>
              <a:t>الاستزراع </a:t>
            </a:r>
            <a:r>
              <a:rPr lang="ar-IQ" sz="11200" dirty="0"/>
              <a:t>أو بسبب تسليم الاراضي بعد غسلها مباشرة الى المستثمرين لغرض الاستغلال نؤكد هنا مرة ثانية على ضرورة </a:t>
            </a:r>
            <a:r>
              <a:rPr lang="ar-IQ" sz="11200" dirty="0" smtClean="0"/>
              <a:t>القيام بعض </a:t>
            </a:r>
            <a:r>
              <a:rPr lang="ar-IQ" sz="11200" dirty="0"/>
              <a:t>الاجراءات في </a:t>
            </a:r>
            <a:r>
              <a:rPr lang="ar-IQ" sz="11200" dirty="0" smtClean="0"/>
              <a:t>الاراضي المستصلحة </a:t>
            </a:r>
            <a:r>
              <a:rPr lang="ar-IQ" sz="11200" dirty="0"/>
              <a:t>ومنها</a:t>
            </a:r>
            <a:r>
              <a:rPr lang="ar-IQ" sz="11200" dirty="0" smtClean="0"/>
              <a:t>:</a:t>
            </a:r>
            <a:endParaRPr lang="ar-IQ" sz="11200" dirty="0"/>
          </a:p>
          <a:p>
            <a:pPr marL="0" indent="0" algn="just">
              <a:lnSpc>
                <a:spcPct val="170000"/>
              </a:lnSpc>
              <a:buNone/>
            </a:pPr>
            <a:r>
              <a:rPr lang="ar-IQ" sz="11200" dirty="0">
                <a:solidFill>
                  <a:srgbClr val="C00000"/>
                </a:solidFill>
              </a:rPr>
              <a:t>ا-</a:t>
            </a:r>
            <a:r>
              <a:rPr lang="ar-IQ" sz="11200" dirty="0"/>
              <a:t> </a:t>
            </a:r>
            <a:r>
              <a:rPr lang="ar-IQ" sz="11200" dirty="0" smtClean="0"/>
              <a:t>زيادة كمية </a:t>
            </a:r>
            <a:r>
              <a:rPr lang="ar-IQ" sz="11200" dirty="0"/>
              <a:t>المادة العضوية للتربة من خلال اضافة المادة </a:t>
            </a:r>
            <a:r>
              <a:rPr lang="ar-IQ" sz="11200" dirty="0" smtClean="0"/>
              <a:t>العضوية أو على </a:t>
            </a:r>
            <a:r>
              <a:rPr lang="ar-IQ" sz="11200" dirty="0"/>
              <a:t>المحاصيل الزراعية وخاصة البقولية منها.</a:t>
            </a:r>
          </a:p>
          <a:p>
            <a:pPr marL="0" indent="0" algn="just">
              <a:lnSpc>
                <a:spcPct val="170000"/>
              </a:lnSpc>
              <a:buNone/>
            </a:pPr>
            <a:r>
              <a:rPr lang="ar-IQ" sz="11200" dirty="0" smtClean="0">
                <a:solidFill>
                  <a:srgbClr val="C00000"/>
                </a:solidFill>
              </a:rPr>
              <a:t>ب </a:t>
            </a:r>
            <a:r>
              <a:rPr lang="ar-IQ" sz="11200" dirty="0">
                <a:solidFill>
                  <a:srgbClr val="C00000"/>
                </a:solidFill>
              </a:rPr>
              <a:t>- </a:t>
            </a:r>
            <a:r>
              <a:rPr lang="ar-IQ" sz="11200" dirty="0"/>
              <a:t>أضافة الاسمدة الكيميائية لتوفير مستوى جيد من العناصر </a:t>
            </a:r>
            <a:r>
              <a:rPr lang="ar-IQ" sz="11200" dirty="0" smtClean="0"/>
              <a:t>الغذائية لتحقيق </a:t>
            </a:r>
            <a:r>
              <a:rPr lang="ar-IQ" sz="11200" dirty="0"/>
              <a:t>انتاجية عالية في هذه الاراضي.</a:t>
            </a:r>
          </a:p>
          <a:p>
            <a:pPr marL="0" indent="0" algn="just">
              <a:lnSpc>
                <a:spcPct val="170000"/>
              </a:lnSpc>
              <a:buNone/>
            </a:pPr>
            <a:endParaRPr lang="ar-IQ" sz="11200" dirty="0"/>
          </a:p>
          <a:p>
            <a:pPr marL="0" indent="0" algn="just">
              <a:lnSpc>
                <a:spcPct val="170000"/>
              </a:lnSpc>
              <a:buNone/>
            </a:pPr>
            <a:endParaRPr lang="ar-IQ" sz="11200" dirty="0"/>
          </a:p>
          <a:p>
            <a:endParaRPr lang="en-US" dirty="0"/>
          </a:p>
        </p:txBody>
      </p:sp>
    </p:spTree>
    <p:extLst>
      <p:ext uri="{BB962C8B-B14F-4D97-AF65-F5344CB8AC3E}">
        <p14:creationId xmlns:p14="http://schemas.microsoft.com/office/powerpoint/2010/main" val="331597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036496" cy="6858000"/>
          </a:xfrm>
        </p:spPr>
        <p:txBody>
          <a:bodyPr>
            <a:normAutofit fontScale="55000" lnSpcReduction="20000"/>
          </a:bodyPr>
          <a:lstStyle/>
          <a:p>
            <a:pPr marL="0" indent="0" algn="just">
              <a:lnSpc>
                <a:spcPct val="170000"/>
              </a:lnSpc>
              <a:buNone/>
            </a:pPr>
            <a:r>
              <a:rPr lang="ar-IQ" sz="5100" dirty="0">
                <a:solidFill>
                  <a:srgbClr val="C00000"/>
                </a:solidFill>
              </a:rPr>
              <a:t>ج </a:t>
            </a:r>
            <a:r>
              <a:rPr lang="ar-IQ" sz="5100" dirty="0"/>
              <a:t>- اجراء اعمال التعديل والتسوية بشكل دوري بهدف رفع كفاءة إلى والتسميد وضمان نجاح الانبات و تقليل احتمالات ردة الملوحة</a:t>
            </a:r>
            <a:r>
              <a:rPr lang="ar-IQ" sz="5100" dirty="0" smtClean="0"/>
              <a:t>.</a:t>
            </a:r>
            <a:endParaRPr lang="ar-IQ" sz="5100" dirty="0"/>
          </a:p>
          <a:p>
            <a:pPr marL="0" indent="0" algn="just">
              <a:lnSpc>
                <a:spcPct val="170000"/>
              </a:lnSpc>
              <a:buNone/>
            </a:pPr>
            <a:r>
              <a:rPr lang="ar-IQ" sz="5100" dirty="0">
                <a:solidFill>
                  <a:srgbClr val="C00000"/>
                </a:solidFill>
              </a:rPr>
              <a:t>د - </a:t>
            </a:r>
            <a:r>
              <a:rPr lang="ar-IQ" sz="5100" dirty="0"/>
              <a:t>اجراء الحراثة المناسبة </a:t>
            </a:r>
            <a:r>
              <a:rPr lang="ar-IQ" sz="5100" dirty="0" smtClean="0"/>
              <a:t>واختيار </a:t>
            </a:r>
            <a:r>
              <a:rPr lang="ar-IQ" sz="5100" dirty="0"/>
              <a:t>المكننة </a:t>
            </a:r>
            <a:r>
              <a:rPr lang="ar-IQ" sz="5100" dirty="0" smtClean="0"/>
              <a:t>المناسبة </a:t>
            </a:r>
          </a:p>
          <a:p>
            <a:pPr marL="0" indent="0" algn="ctr">
              <a:lnSpc>
                <a:spcPct val="170000"/>
              </a:lnSpc>
              <a:buNone/>
            </a:pPr>
            <a:r>
              <a:rPr lang="ar-IQ" sz="5100" b="1" u="sng" dirty="0" smtClean="0">
                <a:solidFill>
                  <a:srgbClr val="0070C0"/>
                </a:solidFill>
              </a:rPr>
              <a:t>5- </a:t>
            </a:r>
            <a:r>
              <a:rPr lang="ar-IQ" sz="5100" b="1" u="sng" dirty="0">
                <a:solidFill>
                  <a:srgbClr val="0070C0"/>
                </a:solidFill>
              </a:rPr>
              <a:t>اجراءات فنية اخرى</a:t>
            </a:r>
          </a:p>
          <a:p>
            <a:pPr marL="0" indent="0" algn="just">
              <a:lnSpc>
                <a:spcPct val="170000"/>
              </a:lnSpc>
              <a:buNone/>
            </a:pPr>
            <a:r>
              <a:rPr lang="ar-IQ" sz="5100" dirty="0" smtClean="0"/>
              <a:t>ان </a:t>
            </a:r>
            <a:r>
              <a:rPr lang="ar-IQ" sz="5100" dirty="0"/>
              <a:t>الادارة الفنية العلمية للأراضي المستصلحة تتطلب الاشراف الفني وبشكل دوري من قبل المختصين في المؤسسات ذات العلاقة. كما ان تثقيف الفلاحين والمزارعين بطبيعة هذه الاراضي ومتطلبات ادارتها وصيانة شبكات الري والبزل فيها يعتبر من الامور الضرورية جدا </a:t>
            </a:r>
            <a:r>
              <a:rPr lang="ar-IQ" sz="5100" dirty="0" smtClean="0"/>
              <a:t>في المحافظة </a:t>
            </a:r>
            <a:r>
              <a:rPr lang="ar-IQ" sz="5100" dirty="0"/>
              <a:t>على هذه الاراضي . ان الهدف من جميع هذه الاجراءات هو تحقيق ما يسمى </a:t>
            </a:r>
            <a:r>
              <a:rPr lang="ar-IQ" sz="5100" dirty="0" smtClean="0"/>
              <a:t>بالإنتاجية </a:t>
            </a:r>
            <a:r>
              <a:rPr lang="ar-IQ" sz="5100" dirty="0"/>
              <a:t>الحدية في الاراضي المستصلحة، تتناسب والجهود </a:t>
            </a:r>
            <a:r>
              <a:rPr lang="ar-IQ" sz="5100" dirty="0" smtClean="0"/>
              <a:t>التي بذلت فيها .</a:t>
            </a:r>
            <a:endParaRPr lang="en-US" dirty="0"/>
          </a:p>
        </p:txBody>
      </p:sp>
    </p:spTree>
    <p:extLst>
      <p:ext uri="{BB962C8B-B14F-4D97-AF65-F5344CB8AC3E}">
        <p14:creationId xmlns:p14="http://schemas.microsoft.com/office/powerpoint/2010/main" val="2302976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a:bodyPr>
          <a:lstStyle/>
          <a:p>
            <a:pPr marL="0" indent="0" algn="just">
              <a:lnSpc>
                <a:spcPct val="160000"/>
              </a:lnSpc>
              <a:buNone/>
            </a:pPr>
            <a:r>
              <a:rPr lang="ar-IQ" dirty="0" smtClean="0"/>
              <a:t>لذلك </a:t>
            </a:r>
            <a:r>
              <a:rPr lang="ar-IQ" dirty="0"/>
              <a:t>فان الاراضي المستصلحة تعتبر أراضي قابلة للاستغلال الزراعي ويمكن تحقيق إنتاجية عالية فيها لمعظم المحاصيل الزراعية وذلك من خلال الاستغلال الأمثل لها، والذي يمكن تحقيقه بأساليب معينه نوردها</a:t>
            </a:r>
            <a:r>
              <a:rPr lang="ar-IQ" dirty="0" smtClean="0"/>
              <a:t>:-</a:t>
            </a:r>
            <a:endParaRPr lang="ar-IQ" dirty="0"/>
          </a:p>
          <a:p>
            <a:pPr marL="0" indent="0" algn="ctr">
              <a:lnSpc>
                <a:spcPct val="160000"/>
              </a:lnSpc>
              <a:buNone/>
            </a:pPr>
            <a:r>
              <a:rPr lang="ar-IQ" b="1" dirty="0" smtClean="0">
                <a:solidFill>
                  <a:srgbClr val="0070C0"/>
                </a:solidFill>
              </a:rPr>
              <a:t> </a:t>
            </a:r>
            <a:r>
              <a:rPr lang="ar-IQ" b="1" u="sng" dirty="0">
                <a:solidFill>
                  <a:srgbClr val="0070C0"/>
                </a:solidFill>
              </a:rPr>
              <a:t>الاستغلال الامثل للأراضي </a:t>
            </a:r>
            <a:r>
              <a:rPr lang="ar-IQ" b="1" u="sng" dirty="0" smtClean="0">
                <a:solidFill>
                  <a:srgbClr val="0070C0"/>
                </a:solidFill>
              </a:rPr>
              <a:t>المستصلحة</a:t>
            </a:r>
            <a:endParaRPr lang="ar-IQ" b="1" u="sng" dirty="0">
              <a:solidFill>
                <a:srgbClr val="0070C0"/>
              </a:solidFill>
            </a:endParaRPr>
          </a:p>
          <a:p>
            <a:pPr marL="0" indent="0" algn="just">
              <a:lnSpc>
                <a:spcPct val="160000"/>
              </a:lnSpc>
              <a:buNone/>
            </a:pPr>
            <a:r>
              <a:rPr lang="ar-IQ" dirty="0" smtClean="0"/>
              <a:t>ا-</a:t>
            </a:r>
            <a:r>
              <a:rPr lang="ar-IQ" u="sng" dirty="0" smtClean="0"/>
              <a:t> </a:t>
            </a:r>
            <a:r>
              <a:rPr lang="ar-IQ" u="sng" dirty="0">
                <a:solidFill>
                  <a:srgbClr val="C00000"/>
                </a:solidFill>
              </a:rPr>
              <a:t>اختيار المحاصيل الزراعية </a:t>
            </a:r>
            <a:r>
              <a:rPr lang="ar-IQ" dirty="0"/>
              <a:t>: بعد التأكد من خفض الملوحة في التربة وخاصة في طبقة الجذور لحد المستوى </a:t>
            </a:r>
            <a:r>
              <a:rPr lang="ar-IQ" dirty="0" smtClean="0"/>
              <a:t>الموصي </a:t>
            </a:r>
            <a:r>
              <a:rPr lang="ar-IQ" dirty="0"/>
              <a:t>به عالمياً وهو (٤) ديسي سيمنز / م وأقل، عندئذ يكون مجال </a:t>
            </a:r>
            <a:r>
              <a:rPr lang="ar-IQ" dirty="0" smtClean="0"/>
              <a:t>اختيار </a:t>
            </a:r>
            <a:r>
              <a:rPr lang="ar-IQ" dirty="0"/>
              <a:t>المحاصيل الزراعية واسع، وعندئذ يستوجب </a:t>
            </a:r>
            <a:r>
              <a:rPr lang="ar-IQ" dirty="0" smtClean="0"/>
              <a:t>اختيار </a:t>
            </a:r>
            <a:r>
              <a:rPr lang="ar-IQ" dirty="0"/>
              <a:t>المحاصيل الزراعية ذات المردود الاقتصادي العالي كالحبوب والخضراوات وغيرها آخذين </a:t>
            </a:r>
            <a:r>
              <a:rPr lang="ar-IQ" dirty="0" smtClean="0"/>
              <a:t>بنظـــر الاعتبار. </a:t>
            </a:r>
            <a:endParaRPr lang="en-US" dirty="0"/>
          </a:p>
        </p:txBody>
      </p:sp>
    </p:spTree>
    <p:extLst>
      <p:ext uri="{BB962C8B-B14F-4D97-AF65-F5344CB8AC3E}">
        <p14:creationId xmlns:p14="http://schemas.microsoft.com/office/powerpoint/2010/main" val="349224800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20000"/>
          </a:bodyPr>
          <a:lstStyle/>
          <a:p>
            <a:pPr marL="0" indent="0" algn="just">
              <a:lnSpc>
                <a:spcPct val="160000"/>
              </a:lnSpc>
              <a:buNone/>
            </a:pPr>
            <a:r>
              <a:rPr lang="ar-IQ" dirty="0"/>
              <a:t>خصائص التربة والعوامل البيئية الأخرى. ويفضل استغلال الأراضي المستصلحة بهذه المحاصيل من خلال استخدام </a:t>
            </a:r>
            <a:r>
              <a:rPr lang="ar-IQ" dirty="0">
                <a:solidFill>
                  <a:srgbClr val="FF0000"/>
                </a:solidFill>
              </a:rPr>
              <a:t>دورات زراعية </a:t>
            </a:r>
            <a:r>
              <a:rPr lang="ar-IQ" dirty="0"/>
              <a:t>تضم محاصيل مساعدة أيضا تعمل على </a:t>
            </a:r>
            <a:r>
              <a:rPr lang="ar-IQ" dirty="0">
                <a:solidFill>
                  <a:srgbClr val="FF0000"/>
                </a:solidFill>
              </a:rPr>
              <a:t>تحسين صفات </a:t>
            </a:r>
            <a:r>
              <a:rPr lang="ar-IQ" dirty="0" smtClean="0">
                <a:solidFill>
                  <a:srgbClr val="FF0000"/>
                </a:solidFill>
              </a:rPr>
              <a:t>التربة </a:t>
            </a:r>
            <a:r>
              <a:rPr lang="ar-IQ" dirty="0">
                <a:solidFill>
                  <a:srgbClr val="0070C0"/>
                </a:solidFill>
              </a:rPr>
              <a:t>و</a:t>
            </a:r>
            <a:r>
              <a:rPr lang="ar-IQ" dirty="0">
                <a:solidFill>
                  <a:srgbClr val="FF0000"/>
                </a:solidFill>
              </a:rPr>
              <a:t>تزيد من خصوبتها </a:t>
            </a:r>
            <a:r>
              <a:rPr lang="ar-IQ" dirty="0" smtClean="0">
                <a:solidFill>
                  <a:srgbClr val="0070C0"/>
                </a:solidFill>
              </a:rPr>
              <a:t>و</a:t>
            </a:r>
            <a:r>
              <a:rPr lang="en-US" dirty="0" smtClean="0"/>
              <a:t> </a:t>
            </a:r>
            <a:r>
              <a:rPr lang="ar-IQ" dirty="0" smtClean="0">
                <a:solidFill>
                  <a:srgbClr val="FF0000"/>
                </a:solidFill>
              </a:rPr>
              <a:t>تحافظ </a:t>
            </a:r>
            <a:r>
              <a:rPr lang="ar-IQ" dirty="0">
                <a:solidFill>
                  <a:srgbClr val="FF0000"/>
                </a:solidFill>
              </a:rPr>
              <a:t>على التوازن الملحي </a:t>
            </a:r>
            <a:r>
              <a:rPr lang="ar-IQ" dirty="0"/>
              <a:t>في هذه التربة وفي مقدمة المحاصيل المساعدة هي </a:t>
            </a:r>
            <a:r>
              <a:rPr lang="ar-IQ" dirty="0" smtClean="0">
                <a:solidFill>
                  <a:srgbClr val="FF0000"/>
                </a:solidFill>
              </a:rPr>
              <a:t>البقوليات</a:t>
            </a:r>
            <a:r>
              <a:rPr lang="ar-IQ" dirty="0" smtClean="0"/>
              <a:t> وفي </a:t>
            </a:r>
            <a:r>
              <a:rPr lang="ar-IQ" dirty="0"/>
              <a:t>الظروف التي يتم فيها تسليم أراضي مستصلحة ذات ملوحة أعلى عن الحد </a:t>
            </a:r>
            <a:r>
              <a:rPr lang="ar-IQ" dirty="0" smtClean="0"/>
              <a:t>المذكور </a:t>
            </a:r>
            <a:r>
              <a:rPr lang="ar-IQ" dirty="0"/>
              <a:t>أعلاه، عندئذ يتم </a:t>
            </a:r>
            <a:r>
              <a:rPr lang="ar-IQ" dirty="0" smtClean="0"/>
              <a:t>اختيار </a:t>
            </a:r>
            <a:r>
              <a:rPr lang="ar-IQ" dirty="0"/>
              <a:t>المحاصيل الزراعية المناسبة للملوحة المتحققة في هذه الاراضي بعناية وذلك نتجنب الفقدان أو الخسارة في </a:t>
            </a:r>
            <a:r>
              <a:rPr lang="ar-IQ" dirty="0" smtClean="0"/>
              <a:t>المحاصيل </a:t>
            </a:r>
            <a:r>
              <a:rPr lang="ar-IQ" dirty="0"/>
              <a:t>بسبب ارتفاع </a:t>
            </a:r>
            <a:r>
              <a:rPr lang="ar-IQ" dirty="0" smtClean="0"/>
              <a:t>مستو الملوحة</a:t>
            </a:r>
            <a:r>
              <a:rPr lang="ar-IQ" dirty="0"/>
              <a:t>، ويمكن الاستعانة بالبيانات المتعلقة بتحمل المحاصيل الزراعية المختلفة للملوحة (</a:t>
            </a:r>
            <a:r>
              <a:rPr lang="ar-IQ" dirty="0" smtClean="0"/>
              <a:t>راجع الجداول </a:t>
            </a:r>
            <a:r>
              <a:rPr lang="ar-IQ" dirty="0"/>
              <a:t>١٢-١٥). </a:t>
            </a:r>
          </a:p>
        </p:txBody>
      </p:sp>
    </p:spTree>
    <p:extLst>
      <p:ext uri="{BB962C8B-B14F-4D97-AF65-F5344CB8AC3E}">
        <p14:creationId xmlns:p14="http://schemas.microsoft.com/office/powerpoint/2010/main" val="4238320995"/>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marL="0" indent="0" algn="just">
              <a:lnSpc>
                <a:spcPct val="150000"/>
              </a:lnSpc>
              <a:buNone/>
            </a:pPr>
            <a:r>
              <a:rPr lang="ar-IQ" dirty="0" smtClean="0">
                <a:solidFill>
                  <a:srgbClr val="C00000"/>
                </a:solidFill>
              </a:rPr>
              <a:t>2-</a:t>
            </a:r>
            <a:r>
              <a:rPr lang="ar-IQ" dirty="0" smtClean="0"/>
              <a:t> </a:t>
            </a:r>
            <a:r>
              <a:rPr lang="ar-IQ" u="sng" dirty="0">
                <a:solidFill>
                  <a:srgbClr val="C00000"/>
                </a:solidFill>
              </a:rPr>
              <a:t>دور التسميد في الاراضي المستصلحة </a:t>
            </a:r>
            <a:r>
              <a:rPr lang="ar-IQ" dirty="0"/>
              <a:t>: يعتبر تسميد الأراضي المستصلحة بالتسميد العضوي والكيميائي أحد المستلزمات الاساسية لتحقيق </a:t>
            </a:r>
            <a:r>
              <a:rPr lang="ar-IQ" dirty="0" smtClean="0"/>
              <a:t>إنتاجية عالية </a:t>
            </a:r>
            <a:r>
              <a:rPr lang="ar-IQ" dirty="0"/>
              <a:t>فيها، وتشير الخبرة العالمية في هذا المجال ان الترب المستصلحة تستجيب بشكل جيد لمعظم أنواع الاسمدة </a:t>
            </a:r>
            <a:r>
              <a:rPr lang="ar-IQ" dirty="0" smtClean="0"/>
              <a:t>نتيجة اختلال </a:t>
            </a:r>
            <a:r>
              <a:rPr lang="ar-IQ" dirty="0"/>
              <a:t>التوازن الغذائي فيها والذي حدث نتيجة </a:t>
            </a:r>
            <a:r>
              <a:rPr lang="ar-IQ" dirty="0" smtClean="0"/>
              <a:t> تملحها </a:t>
            </a:r>
            <a:r>
              <a:rPr lang="ar-IQ" dirty="0"/>
              <a:t>لفتره طويلة وكذلك نتيجة لتنفيذ اجراءات الاستصلاح المختلفة</a:t>
            </a:r>
            <a:r>
              <a:rPr lang="ar-IQ" dirty="0" smtClean="0"/>
              <a:t>.</a:t>
            </a:r>
            <a:endParaRPr lang="ar-IQ" dirty="0"/>
          </a:p>
          <a:p>
            <a:pPr marL="0" indent="0" algn="just">
              <a:lnSpc>
                <a:spcPct val="150000"/>
              </a:lnSpc>
              <a:buNone/>
            </a:pPr>
            <a:r>
              <a:rPr lang="ar-IQ" dirty="0" smtClean="0"/>
              <a:t>وأشارت </a:t>
            </a:r>
            <a:r>
              <a:rPr lang="ar-IQ" dirty="0"/>
              <a:t>نتائج تجارب التسميد التي جرت في الاراضي المستصلحة في العراق (مشاريع </a:t>
            </a:r>
            <a:r>
              <a:rPr lang="ar-IQ" dirty="0" err="1"/>
              <a:t>الصقلاويه</a:t>
            </a:r>
            <a:r>
              <a:rPr lang="ar-IQ" dirty="0"/>
              <a:t> </a:t>
            </a:r>
            <a:r>
              <a:rPr lang="ar-IQ" dirty="0" err="1"/>
              <a:t>وطويريج</a:t>
            </a:r>
            <a:r>
              <a:rPr lang="ar-IQ" dirty="0"/>
              <a:t> </a:t>
            </a:r>
            <a:r>
              <a:rPr lang="ar-IQ" dirty="0" err="1"/>
              <a:t>والدجيلة</a:t>
            </a:r>
            <a:r>
              <a:rPr lang="ar-IQ" dirty="0"/>
              <a:t> والمسيب والمجر </a:t>
            </a:r>
            <a:r>
              <a:rPr lang="ar-IQ" dirty="0" smtClean="0"/>
              <a:t>الكبير</a:t>
            </a:r>
            <a:endParaRPr lang="en-US" dirty="0"/>
          </a:p>
        </p:txBody>
      </p:sp>
    </p:spTree>
    <p:extLst>
      <p:ext uri="{BB962C8B-B14F-4D97-AF65-F5344CB8AC3E}">
        <p14:creationId xmlns:p14="http://schemas.microsoft.com/office/powerpoint/2010/main" val="25630384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55000" lnSpcReduction="20000"/>
          </a:bodyPr>
          <a:lstStyle/>
          <a:p>
            <a:pPr marL="0" indent="0" algn="just">
              <a:lnSpc>
                <a:spcPct val="170000"/>
              </a:lnSpc>
              <a:buNone/>
            </a:pPr>
            <a:r>
              <a:rPr lang="ar-IQ" sz="5100" dirty="0"/>
              <a:t>والخالص وابو غريب ) الى وجود </a:t>
            </a:r>
            <a:r>
              <a:rPr lang="ar-IQ" sz="5100" dirty="0" smtClean="0"/>
              <a:t>استجابة </a:t>
            </a:r>
            <a:r>
              <a:rPr lang="ar-IQ" sz="5100" dirty="0"/>
              <a:t>عالية للتسميد النتروجيني حيث بلغت (١٦٠-١٨٠) كغم نتروجين / هكتار </a:t>
            </a:r>
            <a:r>
              <a:rPr lang="ar-IQ" sz="5100" dirty="0" smtClean="0"/>
              <a:t>لمحاصيل </a:t>
            </a:r>
            <a:r>
              <a:rPr lang="ar-IQ" sz="5100" dirty="0"/>
              <a:t>الحبوب (الحنطة </a:t>
            </a:r>
            <a:r>
              <a:rPr lang="ar-IQ" sz="5100" dirty="0" smtClean="0"/>
              <a:t>والذرة </a:t>
            </a:r>
            <a:r>
              <a:rPr lang="ar-IQ" sz="5100" dirty="0"/>
              <a:t>الصفراء) و (۱۲۰) كغم نتروجين / هكتار للقطن و (٦٠-٨٠) كغم نتروجين / هكتار لمحاصيل </a:t>
            </a:r>
            <a:r>
              <a:rPr lang="ar-IQ" sz="5100" dirty="0" smtClean="0"/>
              <a:t>البقوليات </a:t>
            </a:r>
            <a:r>
              <a:rPr lang="ar-IQ" sz="5100" dirty="0"/>
              <a:t>كالباقلاء والفاصوليا و (۱۲۰) كغم / هكتار لمحاصيل الخضراوات. ونتيجة هذه الاضافات فقــد </a:t>
            </a:r>
            <a:r>
              <a:rPr lang="ar-IQ" sz="5100" dirty="0" smtClean="0"/>
              <a:t>تضاعف </a:t>
            </a:r>
            <a:r>
              <a:rPr lang="ar-IQ" sz="5100" dirty="0"/>
              <a:t>الحاصل عدة مرات. كما اشارت نفس هذه التجارب الى وجود </a:t>
            </a:r>
            <a:r>
              <a:rPr lang="ar-IQ" sz="5100" dirty="0" smtClean="0"/>
              <a:t>استجابة </a:t>
            </a:r>
            <a:r>
              <a:rPr lang="ar-IQ" sz="5100" dirty="0"/>
              <a:t>ايضاً الى التسميد الفوسفاتي </a:t>
            </a:r>
            <a:r>
              <a:rPr lang="ar-IQ" sz="5100" dirty="0" err="1" smtClean="0"/>
              <a:t>والبوتاسي</a:t>
            </a:r>
            <a:r>
              <a:rPr lang="ar-IQ" sz="5100" dirty="0" smtClean="0"/>
              <a:t> </a:t>
            </a:r>
            <a:r>
              <a:rPr lang="ar-IQ" sz="5100" dirty="0"/>
              <a:t>خاصة عند أضافتهما سوية مع </a:t>
            </a:r>
            <a:r>
              <a:rPr lang="ar-IQ" sz="5100" dirty="0" smtClean="0"/>
              <a:t>التسميد النتروجيني </a:t>
            </a:r>
            <a:r>
              <a:rPr lang="ar-IQ" sz="5100" dirty="0"/>
              <a:t>الى الاراضي المستصلحة</a:t>
            </a:r>
            <a:r>
              <a:rPr lang="ar-IQ" sz="5100" dirty="0" smtClean="0"/>
              <a:t>. </a:t>
            </a:r>
            <a:r>
              <a:rPr lang="ar-IQ" sz="5100" dirty="0"/>
              <a:t>ومن الضروري الاشارة هنا الى انه عند تسميد الأراضي المستصلحة </a:t>
            </a:r>
            <a:r>
              <a:rPr lang="ar-IQ" sz="5100" dirty="0" smtClean="0"/>
              <a:t>يجب أن </a:t>
            </a:r>
            <a:r>
              <a:rPr lang="ar-IQ" sz="5100" dirty="0"/>
              <a:t>نأخذ بنظر الاعتبار كمية السماد التي يمكن ان تفقد أو تغسل بسبب استخدام متطلبات الغسل، حيث </a:t>
            </a:r>
            <a:r>
              <a:rPr lang="ar-IQ" sz="5100" dirty="0" smtClean="0"/>
              <a:t>اشارت نتائج </a:t>
            </a:r>
            <a:r>
              <a:rPr lang="ar-IQ" sz="5100" dirty="0"/>
              <a:t>العديد من التجارب </a:t>
            </a:r>
            <a:endParaRPr lang="ar-IQ" dirty="0"/>
          </a:p>
        </p:txBody>
      </p:sp>
    </p:spTree>
    <p:extLst>
      <p:ext uri="{BB962C8B-B14F-4D97-AF65-F5344CB8AC3E}">
        <p14:creationId xmlns:p14="http://schemas.microsoft.com/office/powerpoint/2010/main" val="228349346"/>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Autofit/>
          </a:bodyPr>
          <a:lstStyle/>
          <a:p>
            <a:pPr marL="0" indent="0" algn="just">
              <a:lnSpc>
                <a:spcPct val="150000"/>
              </a:lnSpc>
              <a:buNone/>
            </a:pPr>
            <a:r>
              <a:rPr lang="ar-IQ" sz="2800" dirty="0" smtClean="0"/>
              <a:t>وكذلك الخبرة </a:t>
            </a:r>
            <a:r>
              <a:rPr lang="ar-IQ" sz="2800" dirty="0"/>
              <a:t>في الاراضي المستصلحة أن كمية لا يستهان بها من السماد المضاف تغسل مع مياه البزل، والجدول التالي (١٧) يبين لنا كمية النتروجين والفوسفور المفقودة بواسطة مياه البزل في اراضي </a:t>
            </a:r>
            <a:r>
              <a:rPr lang="ar-IQ" sz="2800" dirty="0" smtClean="0"/>
              <a:t>مستصلحة مزروعة </a:t>
            </a:r>
            <a:r>
              <a:rPr lang="ar-IQ" sz="2800" dirty="0"/>
              <a:t>بمحاصيل </a:t>
            </a:r>
            <a:r>
              <a:rPr lang="ar-IQ" sz="2800" dirty="0" smtClean="0"/>
              <a:t>متنوعة </a:t>
            </a:r>
            <a:r>
              <a:rPr lang="en-US" sz="2800" dirty="0" smtClean="0"/>
              <a:t>Mackenzie and </a:t>
            </a:r>
            <a:r>
              <a:rPr lang="en-US" sz="2800" dirty="0" err="1"/>
              <a:t>Viets</a:t>
            </a:r>
            <a:r>
              <a:rPr lang="en-US" sz="2800" dirty="0"/>
              <a:t> </a:t>
            </a:r>
            <a:r>
              <a:rPr lang="en-US" sz="2800" dirty="0" smtClean="0"/>
              <a:t>,1971</a:t>
            </a:r>
            <a:endParaRPr lang="ar-IQ" sz="2800" dirty="0" smtClean="0"/>
          </a:p>
          <a:p>
            <a:pPr marL="0" indent="0" algn="just">
              <a:lnSpc>
                <a:spcPct val="150000"/>
              </a:lnSpc>
              <a:buNone/>
            </a:pPr>
            <a:r>
              <a:rPr lang="ar-IQ" sz="2800" dirty="0" smtClean="0"/>
              <a:t>وذكر </a:t>
            </a:r>
            <a:r>
              <a:rPr lang="ar-IQ" sz="2800" dirty="0"/>
              <a:t>(1969) </a:t>
            </a:r>
            <a:r>
              <a:rPr lang="en-US" sz="2800" dirty="0" err="1" smtClean="0"/>
              <a:t>Kolenbrande</a:t>
            </a:r>
            <a:r>
              <a:rPr lang="en-US" sz="2800" dirty="0" smtClean="0"/>
              <a:t> </a:t>
            </a:r>
            <a:r>
              <a:rPr lang="ar-IQ" sz="2800" dirty="0" smtClean="0"/>
              <a:t> أن </a:t>
            </a:r>
            <a:r>
              <a:rPr lang="ar-IQ" sz="2800" dirty="0"/>
              <a:t>كمية النترات المفقودة مع مياه البزل في الاراضي المستصلحة حوالي (٦٠) </a:t>
            </a:r>
            <a:r>
              <a:rPr lang="ar-IQ" sz="2800" dirty="0" smtClean="0"/>
              <a:t>كغم/هكتار </a:t>
            </a:r>
            <a:r>
              <a:rPr lang="ar-IQ" sz="2800" dirty="0"/>
              <a:t>سنويا. وقدرت نسبة النترات المفقودة في ترب مستصلحة أخرى بحوالي (٥٥-٦٠) من كمية النتروجين المضاف. كما بينت نتائج تجاربنا في هذا المجال ان كمية النتروجين المفقودة مع مياه البزل تراوحــت مــن (١٤,٢ الى ٢١٠٠) من كمية السماد المضاف </a:t>
            </a:r>
            <a:r>
              <a:rPr lang="ar-IQ" sz="2800" dirty="0" smtClean="0"/>
              <a:t>اعتمادا </a:t>
            </a:r>
            <a:r>
              <a:rPr lang="ar-IQ" sz="2800" dirty="0"/>
              <a:t>على </a:t>
            </a:r>
            <a:r>
              <a:rPr lang="ar-IQ" sz="2800" dirty="0" smtClean="0"/>
              <a:t>نسجة</a:t>
            </a:r>
            <a:endParaRPr lang="en-US" sz="2800" dirty="0"/>
          </a:p>
        </p:txBody>
      </p:sp>
    </p:spTree>
    <p:extLst>
      <p:ext uri="{BB962C8B-B14F-4D97-AF65-F5344CB8AC3E}">
        <p14:creationId xmlns:p14="http://schemas.microsoft.com/office/powerpoint/2010/main" val="35837531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00817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Autofit/>
          </a:bodyPr>
          <a:lstStyle/>
          <a:p>
            <a:pPr marL="0" indent="0" algn="just">
              <a:lnSpc>
                <a:spcPct val="150000"/>
              </a:lnSpc>
              <a:buNone/>
            </a:pPr>
            <a:r>
              <a:rPr lang="ar-IQ" sz="2800" dirty="0"/>
              <a:t>التربة ونوع </a:t>
            </a:r>
            <a:r>
              <a:rPr lang="ar-IQ" sz="2800" dirty="0" smtClean="0"/>
              <a:t>السماد المضاف. ان </a:t>
            </a:r>
            <a:r>
              <a:rPr lang="ar-IQ" sz="2800" dirty="0"/>
              <a:t>فقدان جزء من العنصر </a:t>
            </a:r>
            <a:r>
              <a:rPr lang="ar-IQ" sz="2800" dirty="0" err="1"/>
              <a:t>السمادي</a:t>
            </a:r>
            <a:r>
              <a:rPr lang="ar-IQ" sz="2800" dirty="0"/>
              <a:t> مع مياه البزل يؤثر على كفاءة التسميد في هذه الاراضي، لذلك وجنب معالجة ذلك </a:t>
            </a:r>
            <a:r>
              <a:rPr lang="ar-IQ" sz="2800" dirty="0" smtClean="0"/>
              <a:t>بأحد </a:t>
            </a:r>
            <a:r>
              <a:rPr lang="ar-IQ" sz="2800" dirty="0"/>
              <a:t>الاساليب التالية :-</a:t>
            </a:r>
          </a:p>
          <a:p>
            <a:pPr marL="0" indent="0" algn="just">
              <a:lnSpc>
                <a:spcPct val="150000"/>
              </a:lnSpc>
              <a:buNone/>
            </a:pPr>
            <a:r>
              <a:rPr lang="ar-IQ" sz="2800" dirty="0"/>
              <a:t>١ - تعويض الفقدان من خلال زيادة معدلات الاسمدة المضافة الى الترب </a:t>
            </a:r>
            <a:r>
              <a:rPr lang="ar-IQ" sz="2800" dirty="0" smtClean="0"/>
              <a:t>المستصلحة.</a:t>
            </a:r>
          </a:p>
          <a:p>
            <a:pPr marL="0" indent="0" algn="just">
              <a:lnSpc>
                <a:spcPct val="150000"/>
              </a:lnSpc>
              <a:buNone/>
            </a:pPr>
            <a:r>
              <a:rPr lang="ar-IQ" sz="2800" dirty="0" smtClean="0"/>
              <a:t>٢- </a:t>
            </a:r>
            <a:r>
              <a:rPr lang="ar-IQ" sz="2800" dirty="0"/>
              <a:t>تغير طريقة الاضافة الاعتيادية بحيث يؤدي ذلك إلى تقليل تعرض السماد للفقدان وذلك من خلال تجزئة نفس كمية السماد الى </a:t>
            </a:r>
            <a:r>
              <a:rPr lang="ar-IQ" sz="2800" dirty="0" smtClean="0"/>
              <a:t>عدد من </a:t>
            </a:r>
            <a:r>
              <a:rPr lang="ar-IQ" sz="2800" dirty="0"/>
              <a:t>الدفعات تضاف بأوقات متقاربة. </a:t>
            </a:r>
          </a:p>
          <a:p>
            <a:pPr marL="0" indent="0" algn="just">
              <a:lnSpc>
                <a:spcPct val="150000"/>
              </a:lnSpc>
              <a:buNone/>
            </a:pPr>
            <a:r>
              <a:rPr lang="ar-IQ" sz="2800" dirty="0"/>
              <a:t>3- استخدام صيغ </a:t>
            </a:r>
            <a:r>
              <a:rPr lang="ar-IQ" sz="2800" dirty="0" err="1"/>
              <a:t>سمادية</a:t>
            </a:r>
            <a:r>
              <a:rPr lang="ar-IQ" sz="2800" dirty="0"/>
              <a:t> بطيئة الذوبان وأقل تعرضاً للغسل. لقد نال </a:t>
            </a:r>
            <a:r>
              <a:rPr lang="ar-IQ" sz="2800" dirty="0" smtClean="0"/>
              <a:t>استخدام الاسلوب </a:t>
            </a:r>
            <a:r>
              <a:rPr lang="ar-IQ" sz="2800" dirty="0"/>
              <a:t>الاخير (۳) أهمية خاصة في هذا المجال وكان أكثر الاساليب </a:t>
            </a:r>
            <a:r>
              <a:rPr lang="ar-IQ" sz="2800" dirty="0" smtClean="0"/>
              <a:t>المذكورة</a:t>
            </a:r>
            <a:endParaRPr lang="ar-IQ" sz="2800" dirty="0"/>
          </a:p>
        </p:txBody>
      </p:sp>
    </p:spTree>
    <p:extLst>
      <p:ext uri="{BB962C8B-B14F-4D97-AF65-F5344CB8AC3E}">
        <p14:creationId xmlns:p14="http://schemas.microsoft.com/office/powerpoint/2010/main" val="7236003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TotalTime>
  <Words>2331</Words>
  <Application>Microsoft Office PowerPoint</Application>
  <PresentationFormat>عرض على الشاشة (3:4)‏</PresentationFormat>
  <Paragraphs>97</Paragraphs>
  <Slides>26</Slides>
  <Notes>0</Notes>
  <HiddenSlides>0</HiddenSlides>
  <MMClips>0</MMClips>
  <ScaleCrop>false</ScaleCrop>
  <HeadingPairs>
    <vt:vector size="4" baseType="variant">
      <vt:variant>
        <vt:lpstr>نسق</vt:lpstr>
      </vt:variant>
      <vt:variant>
        <vt:i4>1</vt:i4>
      </vt:variant>
      <vt:variant>
        <vt:lpstr>عناوين الشرائح</vt:lpstr>
      </vt:variant>
      <vt:variant>
        <vt:i4>26</vt:i4>
      </vt:variant>
    </vt:vector>
  </HeadingPairs>
  <TitlesOfParts>
    <vt:vector size="27" baseType="lpstr">
      <vt:lpstr>سمة Office</vt:lpstr>
      <vt:lpstr>استصلاح التربة العملي المحاضرة الربعة </vt:lpstr>
      <vt:lpstr> طبيعة وخصائص الاراضي المستصلحة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استصلاح التربة العملي المحاضرة الخامسة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استصلاح التربة العملي المحاضرة الربعة </dc:title>
  <dc:creator>jk</dc:creator>
  <cp:lastModifiedBy>jk</cp:lastModifiedBy>
  <cp:revision>58</cp:revision>
  <dcterms:created xsi:type="dcterms:W3CDTF">2024-03-09T10:23:42Z</dcterms:created>
  <dcterms:modified xsi:type="dcterms:W3CDTF">2024-03-27T21:00:58Z</dcterms:modified>
</cp:coreProperties>
</file>